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8" r:id="rId4"/>
    <p:sldId id="301" r:id="rId5"/>
    <p:sldId id="302" r:id="rId6"/>
    <p:sldId id="314" r:id="rId7"/>
    <p:sldId id="315" r:id="rId8"/>
    <p:sldId id="316" r:id="rId9"/>
    <p:sldId id="306" r:id="rId10"/>
    <p:sldId id="307" r:id="rId11"/>
    <p:sldId id="308" r:id="rId12"/>
    <p:sldId id="309" r:id="rId13"/>
    <p:sldId id="310" r:id="rId14"/>
    <p:sldId id="311" r:id="rId15"/>
    <p:sldId id="259" r:id="rId16"/>
    <p:sldId id="312" r:id="rId17"/>
    <p:sldId id="317" r:id="rId18"/>
    <p:sldId id="343" r:id="rId19"/>
    <p:sldId id="318" r:id="rId20"/>
    <p:sldId id="319" r:id="rId21"/>
    <p:sldId id="320" r:id="rId22"/>
    <p:sldId id="321" r:id="rId23"/>
    <p:sldId id="322" r:id="rId24"/>
    <p:sldId id="313" r:id="rId25"/>
    <p:sldId id="323" r:id="rId26"/>
    <p:sldId id="324" r:id="rId27"/>
    <p:sldId id="325" r:id="rId28"/>
    <p:sldId id="344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45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34" r:id="rId46"/>
    <p:sldId id="346" r:id="rId47"/>
    <p:sldId id="335" r:id="rId48"/>
    <p:sldId id="336" r:id="rId49"/>
    <p:sldId id="337" r:id="rId50"/>
    <p:sldId id="347" r:id="rId51"/>
    <p:sldId id="338" r:id="rId52"/>
    <p:sldId id="355" r:id="rId53"/>
    <p:sldId id="260" r:id="rId54"/>
    <p:sldId id="261" r:id="rId55"/>
    <p:sldId id="262" r:id="rId56"/>
    <p:sldId id="263" r:id="rId57"/>
    <p:sldId id="264" r:id="rId58"/>
    <p:sldId id="266" r:id="rId59"/>
    <p:sldId id="267" r:id="rId60"/>
    <p:sldId id="268" r:id="rId61"/>
    <p:sldId id="357" r:id="rId62"/>
    <p:sldId id="358" r:id="rId63"/>
    <p:sldId id="359" r:id="rId64"/>
    <p:sldId id="356" r:id="rId65"/>
    <p:sldId id="360" r:id="rId66"/>
    <p:sldId id="376" r:id="rId67"/>
    <p:sldId id="377" r:id="rId68"/>
    <p:sldId id="375" r:id="rId69"/>
    <p:sldId id="270" r:id="rId70"/>
    <p:sldId id="361" r:id="rId71"/>
    <p:sldId id="362" r:id="rId72"/>
    <p:sldId id="363" r:id="rId73"/>
    <p:sldId id="364" r:id="rId74"/>
    <p:sldId id="365" r:id="rId75"/>
    <p:sldId id="373" r:id="rId76"/>
    <p:sldId id="271" r:id="rId77"/>
    <p:sldId id="272" r:id="rId78"/>
    <p:sldId id="273" r:id="rId79"/>
    <p:sldId id="274" r:id="rId80"/>
    <p:sldId id="275" r:id="rId81"/>
    <p:sldId id="370" r:id="rId82"/>
    <p:sldId id="371" r:id="rId83"/>
    <p:sldId id="372" r:id="rId84"/>
    <p:sldId id="369" r:id="rId85"/>
    <p:sldId id="410" r:id="rId86"/>
    <p:sldId id="378" r:id="rId87"/>
    <p:sldId id="379" r:id="rId88"/>
    <p:sldId id="411" r:id="rId89"/>
    <p:sldId id="380" r:id="rId90"/>
    <p:sldId id="381" r:id="rId91"/>
    <p:sldId id="382" r:id="rId92"/>
    <p:sldId id="383" r:id="rId93"/>
    <p:sldId id="384" r:id="rId94"/>
    <p:sldId id="385" r:id="rId95"/>
    <p:sldId id="386" r:id="rId96"/>
    <p:sldId id="387" r:id="rId97"/>
    <p:sldId id="412" r:id="rId98"/>
    <p:sldId id="388" r:id="rId99"/>
    <p:sldId id="413" r:id="rId100"/>
    <p:sldId id="414" r:id="rId101"/>
    <p:sldId id="418" r:id="rId102"/>
    <p:sldId id="389" r:id="rId103"/>
    <p:sldId id="390" r:id="rId104"/>
    <p:sldId id="391" r:id="rId105"/>
    <p:sldId id="392" r:id="rId106"/>
    <p:sldId id="393" r:id="rId107"/>
    <p:sldId id="394" r:id="rId108"/>
    <p:sldId id="395" r:id="rId109"/>
    <p:sldId id="415" r:id="rId110"/>
    <p:sldId id="399" r:id="rId111"/>
    <p:sldId id="396" r:id="rId112"/>
    <p:sldId id="397" r:id="rId113"/>
    <p:sldId id="398" r:id="rId114"/>
    <p:sldId id="416" r:id="rId115"/>
    <p:sldId id="400" r:id="rId116"/>
    <p:sldId id="401" r:id="rId117"/>
    <p:sldId id="402" r:id="rId118"/>
    <p:sldId id="403" r:id="rId119"/>
    <p:sldId id="409" r:id="rId120"/>
    <p:sldId id="417" r:id="rId121"/>
    <p:sldId id="404" r:id="rId122"/>
    <p:sldId id="405" r:id="rId123"/>
    <p:sldId id="278" r:id="rId124"/>
    <p:sldId id="279" r:id="rId125"/>
    <p:sldId id="280" r:id="rId126"/>
    <p:sldId id="281" r:id="rId127"/>
    <p:sldId id="419" r:id="rId128"/>
    <p:sldId id="420" r:id="rId129"/>
    <p:sldId id="421" r:id="rId130"/>
    <p:sldId id="422" r:id="rId131"/>
    <p:sldId id="432" r:id="rId132"/>
    <p:sldId id="424" r:id="rId133"/>
    <p:sldId id="425" r:id="rId134"/>
    <p:sldId id="466" r:id="rId135"/>
    <p:sldId id="426" r:id="rId136"/>
    <p:sldId id="427" r:id="rId137"/>
    <p:sldId id="428" r:id="rId138"/>
    <p:sldId id="429" r:id="rId139"/>
    <p:sldId id="430" r:id="rId140"/>
    <p:sldId id="431" r:id="rId141"/>
    <p:sldId id="464" r:id="rId142"/>
    <p:sldId id="465" r:id="rId143"/>
    <p:sldId id="433" r:id="rId144"/>
    <p:sldId id="434" r:id="rId145"/>
    <p:sldId id="437" r:id="rId146"/>
    <p:sldId id="435" r:id="rId147"/>
    <p:sldId id="468" r:id="rId148"/>
    <p:sldId id="284" r:id="rId149"/>
    <p:sldId id="285" r:id="rId150"/>
    <p:sldId id="286" r:id="rId151"/>
    <p:sldId id="287" r:id="rId152"/>
    <p:sldId id="288" r:id="rId153"/>
    <p:sldId id="289" r:id="rId154"/>
    <p:sldId id="290" r:id="rId155"/>
    <p:sldId id="470" r:id="rId156"/>
    <p:sldId id="439" r:id="rId157"/>
    <p:sldId id="440" r:id="rId158"/>
    <p:sldId id="469" r:id="rId159"/>
    <p:sldId id="438" r:id="rId160"/>
    <p:sldId id="441" r:id="rId161"/>
    <p:sldId id="442" r:id="rId162"/>
    <p:sldId id="443" r:id="rId163"/>
    <p:sldId id="444" r:id="rId164"/>
    <p:sldId id="445" r:id="rId165"/>
    <p:sldId id="291" r:id="rId166"/>
    <p:sldId id="292" r:id="rId167"/>
    <p:sldId id="293" r:id="rId168"/>
    <p:sldId id="294" r:id="rId169"/>
    <p:sldId id="295" r:id="rId170"/>
    <p:sldId id="447" r:id="rId171"/>
    <p:sldId id="448" r:id="rId172"/>
    <p:sldId id="452" r:id="rId173"/>
    <p:sldId id="449" r:id="rId174"/>
    <p:sldId id="450" r:id="rId175"/>
    <p:sldId id="296" r:id="rId176"/>
    <p:sldId id="453" r:id="rId177"/>
    <p:sldId id="456" r:id="rId178"/>
    <p:sldId id="458" r:id="rId179"/>
    <p:sldId id="297" r:id="rId180"/>
    <p:sldId id="454" r:id="rId181"/>
    <p:sldId id="460" r:id="rId182"/>
    <p:sldId id="461" r:id="rId183"/>
    <p:sldId id="298" r:id="rId184"/>
    <p:sldId id="455" r:id="rId185"/>
    <p:sldId id="462" r:id="rId186"/>
    <p:sldId id="463" r:id="rId187"/>
    <p:sldId id="299" r:id="rId188"/>
    <p:sldId id="300" r:id="rId189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3936"/>
    <a:srgbClr val="00B050"/>
    <a:srgbClr val="3333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>
      <p:cViewPr varScale="1">
        <p:scale>
          <a:sx n="83" d="100"/>
          <a:sy n="83" d="100"/>
        </p:scale>
        <p:origin x="67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338DF-20EF-4647-A9B0-DBACEB1347DF}" type="datetimeFigureOut">
              <a:rPr lang="zh-TW" altLang="en-US" smtClean="0"/>
              <a:t>2020/11/1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5CCDF-0013-46B3-9A0F-703B6D857F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82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5CCDF-0013-46B3-9A0F-703B6D857F37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983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5CCDF-0013-46B3-9A0F-703B6D857F37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81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209804"/>
            <a:ext cx="577532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10182" y="1397411"/>
            <a:ext cx="10020935" cy="2267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jp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g"/><Relationship Id="rId3" Type="http://schemas.openxmlformats.org/officeDocument/2006/relationships/image" Target="../media/image176.png"/><Relationship Id="rId7" Type="http://schemas.openxmlformats.org/officeDocument/2006/relationships/image" Target="../media/image180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20819" y="2895600"/>
            <a:ext cx="3852418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4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1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10" dirty="0" smtClean="0">
                <a:latin typeface="Trebuchet MS"/>
                <a:cs typeface="Trebuchet MS"/>
              </a:rPr>
              <a:t>分類邊界</a:t>
            </a:r>
            <a:r>
              <a:rPr lang="en-US" altLang="zh-TW" sz="2000" i="1" spc="-110" dirty="0" smtClean="0">
                <a:latin typeface="Trebuchet MS"/>
                <a:cs typeface="Trebuchet MS"/>
              </a:rPr>
              <a:t>(</a:t>
            </a:r>
            <a:r>
              <a:rPr sz="2000" i="1" spc="-110" dirty="0" smtClean="0">
                <a:latin typeface="Trebuchet MS"/>
                <a:cs typeface="Trebuchet MS"/>
              </a:rPr>
              <a:t>Classification</a:t>
            </a:r>
            <a:r>
              <a:rPr sz="2000" i="1" spc="-135" dirty="0" smtClean="0">
                <a:latin typeface="Trebuchet MS"/>
                <a:cs typeface="Trebuchet MS"/>
              </a:rPr>
              <a:t> </a:t>
            </a:r>
            <a:r>
              <a:rPr sz="2000" i="1" spc="-95" dirty="0" smtClean="0">
                <a:latin typeface="Trebuchet MS"/>
                <a:cs typeface="Trebuchet MS"/>
              </a:rPr>
              <a:t>boundaries</a:t>
            </a:r>
            <a:r>
              <a:rPr lang="en-US" altLang="zh-TW" sz="2000" i="1" spc="-95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Data </a:t>
            </a:r>
            <a:r>
              <a:rPr sz="4000" spc="-100" dirty="0"/>
              <a:t>Mining </a:t>
            </a:r>
            <a:r>
              <a:rPr sz="4000" spc="-240" dirty="0"/>
              <a:t>with</a:t>
            </a:r>
            <a:r>
              <a:rPr sz="4000" spc="-625" dirty="0"/>
              <a:t> </a:t>
            </a:r>
            <a:r>
              <a:rPr sz="4000" spc="-270" dirty="0"/>
              <a:t>Weka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BoundaryVisualizer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Open File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7289"/>
            <a:ext cx="8948209" cy="37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699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5214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4.3: </a:t>
            </a:r>
            <a:r>
              <a:rPr lang="zh-TW" altLang="en-US" spc="-235" dirty="0" smtClean="0"/>
              <a:t>使用回歸進行分類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801576"/>
            <a:ext cx="8856345" cy="486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81880" indent="-635">
              <a:lnSpc>
                <a:spcPct val="156500"/>
              </a:lnSpc>
              <a:spcBef>
                <a:spcPts val="100"/>
              </a:spcBef>
            </a:pPr>
            <a:r>
              <a:rPr lang="zh-TW" altLang="en-US" sz="2600" b="1" spc="-40" dirty="0" smtClean="0">
                <a:latin typeface="Trebuchet MS"/>
                <a:cs typeface="Trebuchet MS"/>
              </a:rPr>
              <a:t>進一步的研究</a:t>
            </a:r>
            <a:endParaRPr lang="en-US" altLang="zh-TW" sz="2600" b="1" spc="-40" dirty="0" smtClean="0">
              <a:latin typeface="Trebuchet MS"/>
              <a:cs typeface="Trebuchet MS"/>
            </a:endParaRPr>
          </a:p>
          <a:p>
            <a:pPr marL="12700" marR="4881880" indent="-635">
              <a:lnSpc>
                <a:spcPct val="156500"/>
              </a:lnSpc>
              <a:spcBef>
                <a:spcPts val="100"/>
              </a:spcBef>
            </a:pPr>
            <a:r>
              <a:rPr lang="zh-TW" altLang="en-US" sz="2600" b="1" spc="-105" dirty="0" smtClean="0">
                <a:latin typeface="Trebuchet MS"/>
                <a:cs typeface="Trebuchet MS"/>
              </a:rPr>
              <a:t>為什麼我們要這麼做呢？</a:t>
            </a:r>
            <a:endParaRPr sz="2600" dirty="0" smtClean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8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200" spc="-135" dirty="0" smtClean="0">
                <a:latin typeface="Trebuchet MS"/>
                <a:cs typeface="Trebuchet MS"/>
              </a:rPr>
              <a:t>這是一個有趣</a:t>
            </a:r>
            <a:r>
              <a:rPr lang="zh-TW" altLang="en-US" sz="2200" spc="-135" dirty="0">
                <a:latin typeface="Trebuchet MS"/>
                <a:cs typeface="Trebuchet MS"/>
              </a:rPr>
              <a:t>的</a:t>
            </a:r>
            <a:r>
              <a:rPr lang="zh-TW" altLang="en-US" sz="2200" spc="-135" dirty="0" smtClean="0">
                <a:latin typeface="Trebuchet MS"/>
                <a:cs typeface="Trebuchet MS"/>
              </a:rPr>
              <a:t>想法</a:t>
            </a:r>
            <a:endParaRPr sz="22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6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200" spc="-85" dirty="0" smtClean="0">
                <a:latin typeface="Trebuchet MS"/>
                <a:cs typeface="Trebuchet MS"/>
              </a:rPr>
              <a:t>將導致</a:t>
            </a:r>
            <a:r>
              <a:rPr lang="zh-TW" altLang="en-US" sz="2200" spc="-85" dirty="0">
                <a:latin typeface="Trebuchet MS"/>
                <a:cs typeface="Trebuchet MS"/>
              </a:rPr>
              <a:t>回歸分類有相當不錯的</a:t>
            </a:r>
            <a:r>
              <a:rPr lang="zh-TW" altLang="en-US" sz="2200" spc="-85" dirty="0" smtClean="0">
                <a:latin typeface="Trebuchet MS"/>
                <a:cs typeface="Trebuchet MS"/>
              </a:rPr>
              <a:t>表現</a:t>
            </a:r>
            <a:endParaRPr sz="22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6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200" spc="-100" dirty="0">
                <a:latin typeface="Trebuchet MS"/>
                <a:cs typeface="Trebuchet MS"/>
              </a:rPr>
              <a:t>引入下一課的主題：</a:t>
            </a:r>
            <a:r>
              <a:rPr lang="en-US" sz="2200" spc="-100" dirty="0">
                <a:latin typeface="Trebuchet MS"/>
                <a:cs typeface="Trebuchet MS"/>
              </a:rPr>
              <a:t>Logistic</a:t>
            </a:r>
            <a:r>
              <a:rPr lang="zh-TW" altLang="en-US" sz="2200" spc="-100" dirty="0" smtClean="0">
                <a:latin typeface="Trebuchet MS"/>
                <a:cs typeface="Trebuchet MS"/>
              </a:rPr>
              <a:t>回歸，那</a:t>
            </a:r>
            <a:r>
              <a:rPr lang="zh-TW" altLang="en-US" sz="2200" spc="-100" dirty="0">
                <a:latin typeface="Trebuchet MS"/>
                <a:cs typeface="Trebuchet MS"/>
              </a:rPr>
              <a:t>是一個很好的分類</a:t>
            </a:r>
            <a:r>
              <a:rPr lang="zh-TW" altLang="en-US" sz="2200" spc="-100" dirty="0" smtClean="0">
                <a:latin typeface="Trebuchet MS"/>
                <a:cs typeface="Trebuchet MS"/>
              </a:rPr>
              <a:t>技術</a:t>
            </a:r>
            <a:endParaRPr sz="22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6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200" spc="-110" dirty="0">
                <a:latin typeface="Trebuchet MS"/>
                <a:cs typeface="Trebuchet MS"/>
              </a:rPr>
              <a:t>學習如何使用</a:t>
            </a:r>
            <a:r>
              <a:rPr lang="en-US" altLang="zh-TW" sz="2200" spc="-110" dirty="0">
                <a:latin typeface="Trebuchet MS"/>
                <a:cs typeface="Trebuchet MS"/>
              </a:rPr>
              <a:t>Weka</a:t>
            </a:r>
            <a:r>
              <a:rPr lang="zh-TW" altLang="en-US" sz="2200" spc="-110" dirty="0">
                <a:latin typeface="Trebuchet MS"/>
                <a:cs typeface="Trebuchet MS"/>
              </a:rPr>
              <a:t>界面做一些很酷的</a:t>
            </a:r>
            <a:r>
              <a:rPr lang="zh-TW" altLang="en-US" sz="2200" spc="-110" dirty="0" smtClean="0">
                <a:latin typeface="Trebuchet MS"/>
                <a:cs typeface="Trebuchet MS"/>
              </a:rPr>
              <a:t>事情</a:t>
            </a:r>
            <a:endParaRPr sz="2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lang="zh-TW" altLang="en-US" sz="2600" dirty="0" smtClean="0">
                <a:latin typeface="Trebuchet MS"/>
                <a:cs typeface="Trebuchet MS"/>
              </a:rPr>
              <a:t>策略</a:t>
            </a:r>
            <a:endParaRPr sz="26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8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200" spc="-55" dirty="0">
                <a:latin typeface="Trebuchet MS"/>
                <a:cs typeface="Trebuchet MS"/>
              </a:rPr>
              <a:t>添加一個稱為</a:t>
            </a:r>
            <a:r>
              <a:rPr lang="en-US" altLang="zh-TW" sz="2200" spc="-55" dirty="0">
                <a:latin typeface="Trebuchet MS"/>
                <a:cs typeface="Trebuchet MS"/>
              </a:rPr>
              <a:t>classification</a:t>
            </a:r>
            <a:r>
              <a:rPr lang="zh-TW" altLang="en-US" sz="2200" spc="-55" dirty="0">
                <a:latin typeface="Trebuchet MS"/>
                <a:cs typeface="Trebuchet MS"/>
              </a:rPr>
              <a:t>的新屬性，並把預測的值賦給</a:t>
            </a:r>
            <a:r>
              <a:rPr lang="zh-TW" altLang="en-US" sz="2200" spc="-55" dirty="0" smtClean="0">
                <a:latin typeface="Trebuchet MS"/>
                <a:cs typeface="Trebuchet MS"/>
              </a:rPr>
              <a:t>它</a:t>
            </a:r>
            <a:endParaRPr sz="2200" dirty="0">
              <a:latin typeface="Trebuchet MS"/>
              <a:cs typeface="Trebuchet MS"/>
            </a:endParaRPr>
          </a:p>
          <a:p>
            <a:pPr marL="494030" marR="2042795" indent="-481965">
              <a:lnSpc>
                <a:spcPts val="2380"/>
              </a:lnSpc>
              <a:spcBef>
                <a:spcPts val="56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200" spc="-50" dirty="0" smtClean="0">
                <a:latin typeface="Trebuchet MS"/>
                <a:cs typeface="Trebuchet MS"/>
              </a:rPr>
              <a:t>使用</a:t>
            </a:r>
            <a:r>
              <a:rPr lang="en-US" altLang="zh-TW" sz="2200" spc="-50" dirty="0" err="1">
                <a:latin typeface="Trebuchet MS"/>
                <a:cs typeface="Trebuchet MS"/>
              </a:rPr>
              <a:t>OneR</a:t>
            </a:r>
            <a:r>
              <a:rPr lang="zh-TW" altLang="en-US" sz="2200" spc="-50" dirty="0">
                <a:latin typeface="Trebuchet MS"/>
                <a:cs typeface="Trebuchet MS"/>
              </a:rPr>
              <a:t>優化兩種類別分割</a:t>
            </a:r>
            <a:r>
              <a:rPr lang="zh-TW" altLang="en-US" sz="2200" spc="-50" dirty="0" smtClean="0">
                <a:latin typeface="Trebuchet MS"/>
                <a:cs typeface="Trebuchet MS"/>
              </a:rPr>
              <a:t>點</a:t>
            </a:r>
            <a:endParaRPr lang="en-US" altLang="zh-TW" sz="2200" spc="-125" dirty="0">
              <a:latin typeface="Trebuchet MS"/>
              <a:cs typeface="Trebuchet MS"/>
            </a:endParaRPr>
          </a:p>
          <a:p>
            <a:pPr marL="951230" marR="2042795" lvl="1" indent="-481965">
              <a:lnSpc>
                <a:spcPts val="2380"/>
              </a:lnSpc>
              <a:spcBef>
                <a:spcPts val="56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200" spc="-125" dirty="0" smtClean="0">
                <a:latin typeface="Trebuchet MS"/>
                <a:cs typeface="Trebuchet MS"/>
              </a:rPr>
              <a:t>首先將類別值</a:t>
            </a:r>
            <a:r>
              <a:rPr lang="zh-TW" altLang="en-US" sz="2200" spc="-125" dirty="0">
                <a:latin typeface="Trebuchet MS"/>
                <a:cs typeface="Trebuchet MS"/>
              </a:rPr>
              <a:t>恢復</a:t>
            </a:r>
            <a:r>
              <a:rPr lang="zh-TW" altLang="en-US" sz="2200" spc="-125" dirty="0" smtClean="0">
                <a:latin typeface="Trebuchet MS"/>
                <a:cs typeface="Trebuchet MS"/>
              </a:rPr>
              <a:t>回</a:t>
            </a:r>
            <a:r>
              <a:rPr lang="zh-TW" altLang="en-US" sz="2200" spc="-125" dirty="0">
                <a:latin typeface="Trebuchet MS"/>
                <a:cs typeface="Trebuchet MS"/>
              </a:rPr>
              <a:t>原來的名詞性值，</a:t>
            </a:r>
            <a:r>
              <a:rPr lang="zh-TW" altLang="en-US" sz="2200" spc="-125" dirty="0" smtClean="0">
                <a:latin typeface="Trebuchet MS"/>
                <a:cs typeface="Trebuchet MS"/>
              </a:rPr>
              <a:t>因為我們剛剛</a:t>
            </a:r>
            <a:r>
              <a:rPr lang="zh-TW" altLang="en-US" sz="2200" spc="-125" dirty="0">
                <a:latin typeface="Trebuchet MS"/>
                <a:cs typeface="Trebuchet MS"/>
              </a:rPr>
              <a:t>將它轉換成</a:t>
            </a:r>
            <a:r>
              <a:rPr lang="zh-TW" altLang="en-US" sz="2200" spc="-125" dirty="0" smtClean="0">
                <a:latin typeface="Trebuchet MS"/>
                <a:cs typeface="Trebuchet MS"/>
              </a:rPr>
              <a:t>數值</a:t>
            </a:r>
            <a:endParaRPr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25341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5214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4.3: </a:t>
            </a:r>
            <a:r>
              <a:rPr lang="zh-TW" altLang="en-US" spc="-235" dirty="0" smtClean="0"/>
              <a:t>使用回歸進行分類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709953" y="1152865"/>
            <a:ext cx="9110447" cy="55784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58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70" dirty="0" smtClean="0">
                <a:latin typeface="Trebuchet MS"/>
                <a:cs typeface="Trebuchet MS"/>
              </a:rPr>
              <a:t>監督式屬性分類器</a:t>
            </a:r>
            <a:r>
              <a:rPr sz="2000" spc="-9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AddClassification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75" dirty="0" smtClean="0">
                <a:latin typeface="Trebuchet MS"/>
                <a:cs typeface="Trebuchet MS"/>
              </a:rPr>
              <a:t>選</a:t>
            </a:r>
            <a:r>
              <a:rPr lang="zh-TW" altLang="en-US" sz="2000" i="1" spc="-75" dirty="0">
                <a:latin typeface="Trebuchet MS"/>
                <a:cs typeface="Trebuchet MS"/>
              </a:rPr>
              <a:t>擇</a:t>
            </a:r>
            <a:r>
              <a:rPr sz="2000" i="1" spc="-75" dirty="0" smtClean="0">
                <a:latin typeface="Trebuchet MS"/>
                <a:cs typeface="Trebuchet MS"/>
              </a:rPr>
              <a:t> </a:t>
            </a:r>
            <a:r>
              <a:rPr sz="2000" i="1" spc="-100" dirty="0" smtClean="0">
                <a:solidFill>
                  <a:srgbClr val="FF0000"/>
                </a:solidFill>
                <a:latin typeface="Trebuchet MS"/>
                <a:cs typeface="Trebuchet MS"/>
              </a:rPr>
              <a:t>functions</a:t>
            </a:r>
            <a:r>
              <a:rPr lang="zh-TW" altLang="en-US" sz="2000" i="1" spc="-100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000" i="1" spc="-10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LinearRegression</a:t>
            </a:r>
            <a:r>
              <a:rPr lang="zh-TW" altLang="en-US" sz="2000" i="1" spc="-100" dirty="0" smtClean="0">
                <a:latin typeface="Trebuchet MS"/>
                <a:cs typeface="Trebuchet MS"/>
              </a:rPr>
              <a:t>分類</a:t>
            </a:r>
            <a:r>
              <a:rPr lang="zh-TW" altLang="en-US" sz="2000" i="1" spc="-100" dirty="0">
                <a:latin typeface="Trebuchet MS"/>
                <a:cs typeface="Trebuchet MS"/>
              </a:rPr>
              <a:t>器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14" dirty="0" smtClean="0">
                <a:latin typeface="Trebuchet MS"/>
                <a:cs typeface="Trebuchet MS"/>
              </a:rPr>
              <a:t>將</a:t>
            </a:r>
            <a:r>
              <a:rPr sz="2000" i="1" spc="-114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outputClassification</a:t>
            </a:r>
            <a:r>
              <a:rPr lang="zh-TW" altLang="en-US" sz="2000" i="1" spc="-114" dirty="0" smtClean="0">
                <a:latin typeface="Trebuchet MS"/>
                <a:cs typeface="Trebuchet MS"/>
              </a:rPr>
              <a:t>參數設定</a:t>
            </a:r>
            <a:r>
              <a:rPr lang="zh-TW" altLang="en-US" sz="2000" i="1" spc="-114" dirty="0">
                <a:latin typeface="Trebuchet MS"/>
                <a:cs typeface="Trebuchet MS"/>
              </a:rPr>
              <a:t>為</a:t>
            </a:r>
            <a:r>
              <a:rPr sz="2000" i="1" spc="-140" dirty="0" smtClean="0">
                <a:solidFill>
                  <a:srgbClr val="FF0000"/>
                </a:solidFill>
                <a:latin typeface="Trebuchet MS"/>
                <a:cs typeface="Trebuchet MS"/>
              </a:rPr>
              <a:t>true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2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20" dirty="0" smtClean="0">
                <a:latin typeface="Trebuchet MS"/>
                <a:cs typeface="Trebuchet MS"/>
              </a:rPr>
              <a:t>套</a:t>
            </a:r>
            <a:r>
              <a:rPr lang="zh-TW" altLang="en-US" sz="2000" i="1" spc="-120" dirty="0">
                <a:latin typeface="Trebuchet MS"/>
                <a:cs typeface="Trebuchet MS"/>
              </a:rPr>
              <a:t>用</a:t>
            </a:r>
            <a:r>
              <a:rPr sz="2000" i="1" spc="-120" dirty="0" smtClean="0">
                <a:latin typeface="Trebuchet MS"/>
                <a:cs typeface="Trebuchet MS"/>
              </a:rPr>
              <a:t>; </a:t>
            </a:r>
            <a:r>
              <a:rPr lang="zh-TW" altLang="en-US" sz="2000" i="1" spc="-120" dirty="0" smtClean="0">
                <a:latin typeface="Trebuchet MS"/>
                <a:cs typeface="Trebuchet MS"/>
              </a:rPr>
              <a:t>新增一個叫做</a:t>
            </a:r>
            <a:r>
              <a:rPr sz="2000" i="1" spc="-345" dirty="0" smtClean="0">
                <a:latin typeface="Trebuchet MS"/>
                <a:cs typeface="Trebuchet MS"/>
              </a:rPr>
              <a:t> </a:t>
            </a:r>
            <a:r>
              <a:rPr lang="zh-TW" altLang="en-US" sz="2100" i="1" spc="-55" dirty="0">
                <a:latin typeface="Arial"/>
                <a:cs typeface="Arial"/>
              </a:rPr>
              <a:t>「</a:t>
            </a:r>
            <a:r>
              <a:rPr sz="2000" i="1" spc="-55" dirty="0" smtClean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r>
              <a:rPr lang="zh-TW" altLang="en-US" sz="2100" i="1" spc="-55" dirty="0">
                <a:latin typeface="Arial"/>
                <a:cs typeface="Arial"/>
              </a:rPr>
              <a:t>」</a:t>
            </a:r>
            <a:r>
              <a:rPr lang="zh-TW" altLang="en-US" sz="2100" i="1" spc="-55" dirty="0" smtClean="0">
                <a:latin typeface="Arial"/>
                <a:cs typeface="Arial"/>
              </a:rPr>
              <a:t>的屬性</a:t>
            </a:r>
            <a:endParaRPr sz="2100" dirty="0">
              <a:latin typeface="Arial"/>
              <a:cs typeface="Arial"/>
            </a:endParaRPr>
          </a:p>
          <a:p>
            <a:pPr marL="494030" indent="-481965">
              <a:lnSpc>
                <a:spcPct val="100000"/>
              </a:lnSpc>
              <a:spcBef>
                <a:spcPts val="42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95" dirty="0">
                <a:latin typeface="Trebuchet MS"/>
                <a:cs typeface="Trebuchet MS"/>
              </a:rPr>
              <a:t>將</a:t>
            </a:r>
            <a:r>
              <a:rPr sz="2000" spc="-95" dirty="0" smtClean="0"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0000"/>
                </a:solidFill>
                <a:latin typeface="Trebuchet MS"/>
                <a:cs typeface="Trebuchet MS"/>
              </a:rPr>
              <a:t>class </a:t>
            </a:r>
            <a:r>
              <a:rPr lang="zh-TW" altLang="en-US" sz="2000" spc="-90" dirty="0" smtClean="0">
                <a:latin typeface="Trebuchet MS"/>
                <a:cs typeface="Trebuchet MS"/>
              </a:rPr>
              <a:t>屬性轉回名詞屬性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00" dirty="0" smtClean="0">
                <a:latin typeface="Trebuchet MS"/>
                <a:cs typeface="Trebuchet MS"/>
              </a:rPr>
              <a:t>非監督式屬性分類器</a:t>
            </a:r>
            <a:r>
              <a:rPr sz="2000" i="1" spc="-204" dirty="0" smtClean="0">
                <a:latin typeface="Trebuchet MS"/>
                <a:cs typeface="Trebuchet MS"/>
              </a:rPr>
              <a:t> </a:t>
            </a:r>
            <a:r>
              <a:rPr sz="2000" i="1" spc="-10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NumericToNominal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14" dirty="0">
                <a:latin typeface="Trebuchet MS"/>
                <a:cs typeface="Trebuchet MS"/>
              </a:rPr>
              <a:t>將</a:t>
            </a:r>
            <a:r>
              <a:rPr sz="2000" i="1" spc="-12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attributeIndices</a:t>
            </a:r>
            <a:r>
              <a:rPr lang="zh-TW" altLang="en-US" sz="2000" i="1" spc="-120" dirty="0" smtClean="0">
                <a:latin typeface="Trebuchet MS"/>
                <a:cs typeface="Trebuchet MS"/>
              </a:rPr>
              <a:t>參數值設</a:t>
            </a:r>
            <a:r>
              <a:rPr lang="zh-TW" altLang="en-US" sz="2000" i="1" spc="-120" dirty="0">
                <a:latin typeface="Trebuchet MS"/>
                <a:cs typeface="Trebuchet MS"/>
              </a:rPr>
              <a:t>為</a:t>
            </a:r>
            <a:r>
              <a:rPr sz="2000" i="1" spc="-40" dirty="0" smtClean="0">
                <a:solidFill>
                  <a:srgbClr val="FF0000"/>
                </a:solidFill>
                <a:latin typeface="Trebuchet MS"/>
                <a:cs typeface="Trebuchet MS"/>
              </a:rPr>
              <a:t>9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45" dirty="0" smtClean="0">
                <a:latin typeface="Trebuchet MS"/>
                <a:cs typeface="Trebuchet MS"/>
              </a:rPr>
              <a:t>刪除所有其他屬性</a:t>
            </a:r>
            <a:endParaRPr sz="20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48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sz="2000" spc="-95" dirty="0" smtClean="0">
                <a:latin typeface="Trebuchet MS"/>
                <a:cs typeface="Trebuchet MS"/>
              </a:rPr>
              <a:t>Classify</a:t>
            </a:r>
            <a:r>
              <a:rPr lang="zh-TW" altLang="en-US" sz="2000" spc="-95" dirty="0" smtClean="0">
                <a:latin typeface="Trebuchet MS"/>
                <a:cs typeface="Trebuchet MS"/>
              </a:rPr>
              <a:t>介面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05" dirty="0" smtClean="0">
                <a:latin typeface="Trebuchet MS"/>
                <a:cs typeface="Trebuchet MS"/>
              </a:rPr>
              <a:t>不要開啟</a:t>
            </a:r>
            <a:r>
              <a:rPr sz="2000" i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Output </a:t>
            </a:r>
            <a:r>
              <a:rPr sz="2000" i="1" spc="-110" dirty="0" smtClean="0">
                <a:solidFill>
                  <a:srgbClr val="FF0000"/>
                </a:solidFill>
                <a:latin typeface="Trebuchet MS"/>
                <a:cs typeface="Trebuchet MS"/>
              </a:rPr>
              <a:t>predictions</a:t>
            </a:r>
            <a:r>
              <a:rPr lang="zh-TW" altLang="en-US" sz="2000" i="1" spc="-110" dirty="0" smtClean="0">
                <a:latin typeface="Trebuchet MS"/>
                <a:cs typeface="Trebuchet MS"/>
              </a:rPr>
              <a:t>選項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65" dirty="0" smtClean="0">
                <a:latin typeface="Trebuchet MS"/>
                <a:cs typeface="Trebuchet MS"/>
              </a:rPr>
              <a:t>將預測從</a:t>
            </a:r>
            <a:r>
              <a:rPr sz="2000" i="1" spc="-90" dirty="0" smtClean="0">
                <a:solidFill>
                  <a:srgbClr val="FF0000"/>
                </a:solidFill>
                <a:latin typeface="Trebuchet MS"/>
                <a:cs typeface="Trebuchet MS"/>
              </a:rPr>
              <a:t>(</a:t>
            </a:r>
            <a:r>
              <a:rPr sz="2000" i="1" spc="-90" dirty="0">
                <a:solidFill>
                  <a:srgbClr val="FF0000"/>
                </a:solidFill>
                <a:latin typeface="Trebuchet MS"/>
                <a:cs typeface="Trebuchet MS"/>
              </a:rPr>
              <a:t>Num) </a:t>
            </a:r>
            <a:r>
              <a:rPr sz="2000" i="1" spc="-105" dirty="0">
                <a:solidFill>
                  <a:srgbClr val="FF0000"/>
                </a:solidFill>
                <a:latin typeface="Trebuchet MS"/>
                <a:cs typeface="Trebuchet MS"/>
              </a:rPr>
              <a:t>classification </a:t>
            </a:r>
            <a:r>
              <a:rPr lang="zh-TW" altLang="en-US" sz="2000" i="1" spc="-125" dirty="0" smtClean="0">
                <a:latin typeface="Trebuchet MS"/>
                <a:cs typeface="Trebuchet MS"/>
              </a:rPr>
              <a:t>改</a:t>
            </a:r>
            <a:r>
              <a:rPr lang="zh-TW" altLang="en-US" sz="2000" i="1" spc="-125" dirty="0">
                <a:latin typeface="Trebuchet MS"/>
                <a:cs typeface="Trebuchet MS"/>
              </a:rPr>
              <a:t>為</a:t>
            </a:r>
            <a:r>
              <a:rPr sz="2000" i="1" spc="-125" dirty="0" smtClean="0">
                <a:latin typeface="Trebuchet MS"/>
                <a:cs typeface="Trebuchet MS"/>
              </a:rPr>
              <a:t> </a:t>
            </a:r>
            <a:r>
              <a:rPr sz="2000" i="1" spc="-80" dirty="0" smtClean="0">
                <a:solidFill>
                  <a:srgbClr val="FF0000"/>
                </a:solidFill>
                <a:latin typeface="Trebuchet MS"/>
                <a:cs typeface="Trebuchet MS"/>
              </a:rPr>
              <a:t>(</a:t>
            </a:r>
            <a:r>
              <a:rPr sz="2000" i="1" spc="-80" dirty="0">
                <a:solidFill>
                  <a:srgbClr val="FF0000"/>
                </a:solidFill>
                <a:latin typeface="Trebuchet MS"/>
                <a:cs typeface="Trebuchet MS"/>
              </a:rPr>
              <a:t>Nom)</a:t>
            </a:r>
            <a:r>
              <a:rPr sz="2000" i="1" spc="-3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i="1" spc="-75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sz="20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48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114" dirty="0" smtClean="0">
                <a:latin typeface="Trebuchet MS"/>
                <a:cs typeface="Trebuchet MS"/>
              </a:rPr>
              <a:t>選</a:t>
            </a:r>
            <a:r>
              <a:rPr lang="zh-TW" altLang="en-US" sz="2000" spc="-114" dirty="0">
                <a:latin typeface="Trebuchet MS"/>
                <a:cs typeface="Trebuchet MS"/>
              </a:rPr>
              <a:t>擇</a:t>
            </a:r>
            <a:r>
              <a:rPr sz="2000" spc="-114" dirty="0" smtClean="0">
                <a:latin typeface="Trebuchet MS"/>
                <a:cs typeface="Trebuchet MS"/>
              </a:rPr>
              <a:t> </a:t>
            </a:r>
            <a:r>
              <a:rPr sz="2000" spc="-85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000" spc="-8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000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OneR</a:t>
            </a:r>
            <a:r>
              <a:rPr sz="2000" spc="-85" dirty="0">
                <a:latin typeface="Trebuchet MS"/>
                <a:cs typeface="Trebuchet MS"/>
              </a:rPr>
              <a:t>; </a:t>
            </a:r>
            <a:r>
              <a:rPr lang="zh-TW" altLang="en-US" sz="2000" spc="-85" dirty="0" smtClean="0">
                <a:latin typeface="Trebuchet MS"/>
                <a:cs typeface="Trebuchet MS"/>
              </a:rPr>
              <a:t>運行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40" dirty="0" smtClean="0">
                <a:latin typeface="Trebuchet MS"/>
                <a:cs typeface="Trebuchet MS"/>
              </a:rPr>
              <a:t>規則是基於</a:t>
            </a:r>
            <a:r>
              <a:rPr sz="2000" i="1" spc="-105" dirty="0" smtClean="0">
                <a:latin typeface="Trebuchet MS"/>
                <a:cs typeface="Trebuchet MS"/>
              </a:rPr>
              <a:t>classification</a:t>
            </a:r>
            <a:r>
              <a:rPr lang="zh-TW" altLang="en-US" sz="2000" i="1" spc="-105" dirty="0" smtClean="0">
                <a:latin typeface="Trebuchet MS"/>
                <a:cs typeface="Trebuchet MS"/>
              </a:rPr>
              <a:t>屬性，但是它很複雜</a:t>
            </a:r>
            <a:endParaRPr sz="20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48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85" dirty="0" smtClean="0">
                <a:latin typeface="Trebuchet MS"/>
                <a:cs typeface="Trebuchet MS"/>
              </a:rPr>
              <a:t>將</a:t>
            </a:r>
            <a:r>
              <a:rPr lang="zh-TW" altLang="en-US" sz="2000" spc="-85" dirty="0">
                <a:latin typeface="Trebuchet MS"/>
                <a:cs typeface="Trebuchet MS"/>
              </a:rPr>
              <a:t>參數</a:t>
            </a:r>
            <a:r>
              <a:rPr sz="2000" spc="-10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minBucketSize</a:t>
            </a:r>
            <a:r>
              <a:rPr sz="2000" spc="-10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000" spc="-85" dirty="0" smtClean="0">
                <a:latin typeface="Trebuchet MS"/>
                <a:cs typeface="Trebuchet MS"/>
              </a:rPr>
              <a:t>從</a:t>
            </a:r>
            <a:r>
              <a:rPr sz="2000" spc="-40" dirty="0" smtClean="0">
                <a:latin typeface="Trebuchet MS"/>
                <a:cs typeface="Trebuchet MS"/>
              </a:rPr>
              <a:t>6</a:t>
            </a:r>
            <a:r>
              <a:rPr lang="zh-TW" altLang="en-US" sz="2000" spc="-40" dirty="0" smtClean="0">
                <a:latin typeface="Trebuchet MS"/>
                <a:cs typeface="Trebuchet MS"/>
              </a:rPr>
              <a:t>改成</a:t>
            </a:r>
            <a:r>
              <a:rPr sz="2000" spc="-40" dirty="0" smtClean="0">
                <a:latin typeface="Trebuchet MS"/>
                <a:cs typeface="Trebuchet MS"/>
              </a:rPr>
              <a:t>100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20" dirty="0" smtClean="0">
                <a:latin typeface="Trebuchet MS"/>
                <a:cs typeface="Trebuchet MS"/>
              </a:rPr>
              <a:t>較簡單的規則</a:t>
            </a:r>
            <a:r>
              <a:rPr sz="2000" i="1" spc="-140" dirty="0" smtClean="0">
                <a:latin typeface="Trebuchet MS"/>
                <a:cs typeface="Trebuchet MS"/>
              </a:rPr>
              <a:t> </a:t>
            </a:r>
            <a:r>
              <a:rPr sz="2000" i="1" spc="-114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114" dirty="0">
                <a:latin typeface="Trebuchet MS"/>
                <a:cs typeface="Trebuchet MS"/>
              </a:rPr>
              <a:t>閥</a:t>
            </a:r>
            <a:r>
              <a:rPr lang="zh-TW" altLang="en-US" sz="2000" i="1" spc="-114" dirty="0" smtClean="0">
                <a:latin typeface="Trebuchet MS"/>
                <a:cs typeface="Trebuchet MS"/>
              </a:rPr>
              <a:t>值</a:t>
            </a:r>
            <a:r>
              <a:rPr sz="2000" i="1" spc="-95" dirty="0" smtClean="0">
                <a:latin typeface="Trebuchet MS"/>
                <a:cs typeface="Trebuchet MS"/>
              </a:rPr>
              <a:t>0.47</a:t>
            </a:r>
            <a:r>
              <a:rPr sz="2000" i="1" spc="-95" dirty="0">
                <a:latin typeface="Trebuchet MS"/>
                <a:cs typeface="Trebuchet MS"/>
              </a:rPr>
              <a:t>) </a:t>
            </a:r>
            <a:r>
              <a:rPr lang="zh-TW" altLang="en-US" sz="2000" i="1" spc="-120" dirty="0" smtClean="0">
                <a:latin typeface="Trebuchet MS"/>
                <a:cs typeface="Trebuchet MS"/>
              </a:rPr>
              <a:t>表現得比較好</a:t>
            </a:r>
            <a:r>
              <a:rPr sz="2000" i="1" spc="-155" dirty="0" smtClean="0">
                <a:latin typeface="Trebuchet MS"/>
                <a:cs typeface="Trebuchet MS"/>
              </a:rPr>
              <a:t>:</a:t>
            </a:r>
            <a:r>
              <a:rPr sz="2000" i="1" spc="-340" dirty="0" smtClean="0">
                <a:latin typeface="Trebuchet MS"/>
                <a:cs typeface="Trebuchet MS"/>
              </a:rPr>
              <a:t> </a:t>
            </a:r>
            <a:r>
              <a:rPr sz="2000" i="1" spc="-25" dirty="0">
                <a:latin typeface="Trebuchet MS"/>
                <a:cs typeface="Trebuchet MS"/>
              </a:rPr>
              <a:t>76.8%</a:t>
            </a:r>
            <a:endParaRPr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230765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72176" y="834679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Preprocess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filters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supervised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attribut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裡面的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AddClassification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14600"/>
            <a:ext cx="5245203" cy="304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854904"/>
            <a:ext cx="4953000" cy="4736164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181600" y="3505200"/>
            <a:ext cx="1828800" cy="1371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2843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25065" y="778511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左鍵單擊圖中紅色方框處，在彈出的視窗中左鍵單擊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選擇分類器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5152381" cy="17047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371600"/>
            <a:ext cx="5206821" cy="5418137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181600" y="3366981"/>
            <a:ext cx="1143000" cy="112881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5326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228600" y="712143"/>
            <a:ext cx="57150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找到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LinearRegression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後左鍵單擊它，並將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outputClassification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True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後，左鍵單擊下方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4350747" cy="36845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3798"/>
            <a:ext cx="5866667" cy="6152381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572000" y="3429000"/>
            <a:ext cx="1828800" cy="1752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2895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838200" y="78866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Preprocess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Apply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套用過濾器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1012950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243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706052"/>
            <a:ext cx="11002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▼添加了一個叫做「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classification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新屬性。它存有通過</a:t>
            </a:r>
            <a:r>
              <a:rPr lang="zh-TW" altLang="en-US" sz="2800" b="1" spc="-175" dirty="0">
                <a:latin typeface="Trebuchet MS"/>
                <a:cs typeface="Trebuchet MS"/>
              </a:rPr>
              <a:t>線性回歸方法得到的數字。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210677"/>
            <a:ext cx="8005849" cy="53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931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588907"/>
            <a:ext cx="10923524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接著，把</a:t>
            </a:r>
            <a:r>
              <a:rPr lang="zh-TW" altLang="en-US" sz="2800" b="1" spc="-175" dirty="0">
                <a:latin typeface="Trebuchet MS"/>
                <a:cs typeface="Trebuchet MS"/>
              </a:rPr>
              <a:t>類屬性從數值轉化回名詞，因為我們要使用用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ZeroR</a:t>
            </a:r>
            <a:r>
              <a:rPr lang="zh-TW" altLang="en-US" sz="2800" b="1" spc="-175" dirty="0">
                <a:latin typeface="Trebuchet MS"/>
                <a:cs typeface="Trebuchet MS"/>
              </a:rPr>
              <a:t>，它只對名詞性類有效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Preprocess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鈕，在出現的選單中找到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filters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unsupervised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attribute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NumericToNominal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38033"/>
            <a:ext cx="5076190" cy="16952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4728"/>
            <a:ext cx="4604513" cy="21770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214728"/>
            <a:ext cx="5588837" cy="2162105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>
            <a:off x="2378456" y="3898695"/>
            <a:ext cx="1066800" cy="12192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648200" y="5029200"/>
            <a:ext cx="2133600" cy="1066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5762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94106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點選圖中紅色方塊處進行配置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7400"/>
            <a:ext cx="1157522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568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803003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attributeIndices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後，左鍵單擊下方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47800"/>
            <a:ext cx="6705600" cy="49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8"/>
            <a:ext cx="1143461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55" dirty="0" smtClean="0">
                <a:solidFill>
                  <a:srgbClr val="FF0000"/>
                </a:solidFill>
                <a:latin typeface="Trebuchet MS"/>
                <a:cs typeface="Trebuchet MS"/>
              </a:rPr>
              <a:t>iris.2D.arff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以載入此檔案</a:t>
            </a:r>
            <a:endParaRPr lang="en-US" altLang="zh-TW"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1119319"/>
            <a:ext cx="7952074" cy="56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93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990600" y="7620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Preprocess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Apply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套用過濾器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978237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058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429492" y="686215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▼得到了</a:t>
            </a:r>
            <a:r>
              <a:rPr lang="en-US" altLang="zh-TW" sz="2800" dirty="0" smtClean="0">
                <a:latin typeface="Trebuchet MS"/>
                <a:cs typeface="Trebuchet MS"/>
              </a:rPr>
              <a:t>0</a:t>
            </a:r>
            <a:r>
              <a:rPr lang="zh-TW" altLang="en-US" sz="2800" dirty="0" smtClean="0">
                <a:latin typeface="Trebuchet MS"/>
                <a:cs typeface="Trebuchet MS"/>
              </a:rPr>
              <a:t>和</a:t>
            </a:r>
            <a:r>
              <a:rPr lang="en-US" altLang="zh-TW" sz="2800" dirty="0" smtClean="0">
                <a:latin typeface="Trebuchet MS"/>
                <a:cs typeface="Trebuchet MS"/>
              </a:rPr>
              <a:t>1</a:t>
            </a:r>
            <a:r>
              <a:rPr lang="zh-TW" altLang="en-US" sz="2800" dirty="0" smtClean="0">
                <a:latin typeface="Trebuchet MS"/>
                <a:cs typeface="Trebuchet MS"/>
              </a:rPr>
              <a:t>的</a:t>
            </a:r>
            <a:r>
              <a:rPr lang="en-US" altLang="zh-TW" sz="2800" dirty="0" smtClean="0">
                <a:latin typeface="Trebuchet MS"/>
                <a:cs typeface="Trebuchet MS"/>
              </a:rPr>
              <a:t>label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38219"/>
            <a:ext cx="8478518" cy="5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4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712143"/>
            <a:ext cx="1097280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我們想用「</a:t>
            </a:r>
            <a:r>
              <a:rPr lang="en-US" sz="2800" b="1" spc="-175" dirty="0" smtClean="0">
                <a:latin typeface="Trebuchet MS"/>
                <a:cs typeface="Trebuchet MS"/>
              </a:rPr>
              <a:t>classification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」的</a:t>
            </a:r>
            <a:r>
              <a:rPr lang="zh-TW" altLang="en-US" sz="2800" b="1" spc="-175" dirty="0">
                <a:latin typeface="Trebuchet MS"/>
                <a:cs typeface="Trebuchet MS"/>
              </a:rPr>
              <a:t>數值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預測</a:t>
            </a:r>
            <a:r>
              <a:rPr lang="zh-TW" altLang="en-US" sz="2800" b="1" spc="-175" dirty="0">
                <a:latin typeface="Trebuchet MS"/>
                <a:cs typeface="Trebuchet MS"/>
              </a:rPr>
              <a:t>「 </a:t>
            </a:r>
            <a:r>
              <a:rPr lang="en-US" sz="2800" b="1" spc="-175" dirty="0" smtClean="0">
                <a:latin typeface="Trebuchet MS"/>
                <a:cs typeface="Trebuchet MS"/>
              </a:rPr>
              <a:t>class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zh-TW" altLang="en-US" sz="2800" b="1" spc="-175" dirty="0">
                <a:latin typeface="Trebuchet MS"/>
                <a:cs typeface="Trebuchet MS"/>
              </a:rPr>
              <a:t>」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的值，所以要刪除其他</a:t>
            </a:r>
            <a:r>
              <a:rPr lang="zh-TW" altLang="en-US" sz="2800" b="1" spc="-175" dirty="0">
                <a:latin typeface="Trebuchet MS"/>
                <a:cs typeface="Trebuchet MS"/>
              </a:rPr>
              <a:t>所有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>
                <a:latin typeface="Trebuchet MS"/>
                <a:cs typeface="Trebuchet MS"/>
              </a:rPr>
              <a:t>屬性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11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以左鍵單擊方式，勾選序號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1-8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的屬性，並左鍵單擊下方的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Remove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5024121" cy="43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86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706052"/>
            <a:ext cx="69342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12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介面，左鍵單擊圖中的黃色方框處，選擇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(Nom)class=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tested_positive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名詞性的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</a:t>
            </a:r>
            <a:r>
              <a:rPr lang="en-US" altLang="zh-TW" sz="2800" b="1" spc="-175" dirty="0">
                <a:latin typeface="Trebuchet MS"/>
                <a:cs typeface="Trebuchet MS"/>
              </a:rPr>
              <a:t>s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06052"/>
            <a:ext cx="3200000" cy="58380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72400" y="4114800"/>
            <a:ext cx="3048000" cy="533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9393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78543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13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鈕，左鍵單擊選擇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302446"/>
            <a:ext cx="5314286" cy="51428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344129"/>
            <a:ext cx="4912395" cy="4101174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>
            <a:off x="5486400" y="3657600"/>
            <a:ext cx="2057400" cy="1447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1001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712143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我們要關閉輸出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預測資</a:t>
            </a:r>
            <a:r>
              <a:rPr lang="zh-TW" altLang="en-US" sz="2800" b="1" spc="-175" dirty="0">
                <a:latin typeface="Trebuchet MS"/>
                <a:cs typeface="Trebuchet MS"/>
              </a:rPr>
              <a:t>料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</a:t>
            </a:r>
            <a:r>
              <a:rPr lang="zh-TW" altLang="en-US" sz="2800" b="1" spc="-175" dirty="0">
                <a:latin typeface="Trebuchet MS"/>
                <a:cs typeface="Trebuchet MS"/>
              </a:rPr>
              <a:t>因為它們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有點干擾我們觀察結果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14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 options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22656"/>
            <a:ext cx="4648200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884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713436" y="647014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15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在配置視窗中左鍵單擊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鈕，在出現的選單中左鍵單擊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Null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後，按下下方的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627515"/>
            <a:ext cx="3483485" cy="47070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41138"/>
          <a:stretch/>
        </p:blipFill>
        <p:spPr>
          <a:xfrm>
            <a:off x="4425065" y="2743200"/>
            <a:ext cx="2432935" cy="25714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456482"/>
            <a:ext cx="3733800" cy="5049116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657600" y="3657600"/>
            <a:ext cx="1219200" cy="914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6501640" y="3657600"/>
            <a:ext cx="1219200" cy="914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3266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712143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16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3810000" cy="522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073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706052"/>
            <a:ext cx="11078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▼準確率是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72.9167%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且觀察這個</a:t>
            </a:r>
            <a:r>
              <a:rPr lang="zh-TW" altLang="en-US" sz="2800" b="1" spc="-175" dirty="0">
                <a:latin typeface="Trebuchet MS"/>
                <a:cs typeface="Trebuchet MS"/>
              </a:rPr>
              <a:t>模型，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OneR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創建一個過度</a:t>
            </a:r>
            <a:r>
              <a:rPr lang="zh-TW" altLang="en-US" sz="2800" b="1" spc="-175" dirty="0">
                <a:latin typeface="Trebuchet MS"/>
                <a:cs typeface="Trebuchet MS"/>
              </a:rPr>
              <a:t>擬合的規則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71" y="1371600"/>
            <a:ext cx="8028245" cy="52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549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457200" y="706052"/>
            <a:ext cx="11154664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我們想要一個單一的分割點，預測值為</a:t>
            </a:r>
            <a:r>
              <a:rPr lang="en-US" altLang="zh-TW" sz="2800" b="1" spc="-175" dirty="0">
                <a:latin typeface="Trebuchet MS"/>
                <a:cs typeface="Trebuchet MS"/>
              </a:rPr>
              <a:t>0</a:t>
            </a:r>
            <a:r>
              <a:rPr lang="zh-TW" altLang="en-US" sz="2800" b="1" spc="-175" dirty="0">
                <a:latin typeface="Trebuchet MS"/>
                <a:cs typeface="Trebuchet MS"/>
              </a:rPr>
              <a:t>，否則，預測值為</a:t>
            </a:r>
            <a:r>
              <a:rPr lang="en-US" altLang="zh-TW" sz="2800" b="1" spc="-175" dirty="0">
                <a:latin typeface="Trebuchet MS"/>
                <a:cs typeface="Trebuchet MS"/>
              </a:rPr>
              <a:t>1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。我們可以</a:t>
            </a:r>
            <a:r>
              <a:rPr lang="zh-TW" altLang="en-US" sz="2800" b="1" spc="-175" dirty="0">
                <a:latin typeface="Trebuchet MS"/>
                <a:cs typeface="Trebuchet MS"/>
              </a:rPr>
              <a:t>通過改變第二個參數防止過度擬合</a:t>
            </a:r>
            <a:endParaRPr lang="zh-TW" altLang="en-US" sz="2800" dirty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17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左鍵單擊圖中紅色方框處進入配置視窗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71800"/>
            <a:ext cx="901575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4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143461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，在出現的選單中點選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rules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資料夾前方的倒三角，再以左鍵單擊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b="53975"/>
          <a:stretch/>
        </p:blipFill>
        <p:spPr>
          <a:xfrm>
            <a:off x="381000" y="2983766"/>
            <a:ext cx="5693793" cy="30785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519" y="1676400"/>
            <a:ext cx="5381067" cy="4509081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160393" y="3989621"/>
            <a:ext cx="1828800" cy="10668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9069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457200" y="706052"/>
            <a:ext cx="111546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minBucketSize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參數改為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後，按下下方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600"/>
            <a:ext cx="6009524" cy="4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29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762000" y="712143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19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16768"/>
            <a:ext cx="4038600" cy="548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773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698288"/>
            <a:ext cx="1104646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▼得到了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76.8229%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分割規則為</a:t>
            </a:r>
            <a:r>
              <a:rPr lang="zh-TW" altLang="en-US" sz="2800" b="1" spc="-175" dirty="0">
                <a:latin typeface="Trebuchet MS"/>
                <a:cs typeface="Trebuchet MS"/>
              </a:rPr>
              <a:t>：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如果「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classification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」的</a:t>
            </a:r>
            <a:r>
              <a:rPr lang="zh-TW" altLang="en-US" sz="2800" b="1" spc="-175" dirty="0">
                <a:latin typeface="Trebuchet MS"/>
                <a:cs typeface="Trebuchet MS"/>
              </a:rPr>
              <a:t>值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（回歸</a:t>
            </a:r>
            <a:r>
              <a:rPr lang="zh-TW" altLang="en-US" sz="2800" b="1" spc="-175" dirty="0">
                <a:latin typeface="Trebuchet MS"/>
                <a:cs typeface="Trebuchet MS"/>
              </a:rPr>
              <a:t>的值）小於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1.47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歸</a:t>
            </a:r>
            <a:r>
              <a:rPr lang="zh-TW" altLang="en-US" sz="2800" b="1" spc="-175" dirty="0">
                <a:latin typeface="Trebuchet MS"/>
                <a:cs typeface="Trebuchet MS"/>
              </a:rPr>
              <a:t>為類別</a:t>
            </a:r>
            <a:r>
              <a:rPr lang="en-US" altLang="zh-TW" sz="2800" b="1" spc="-175" dirty="0">
                <a:latin typeface="Trebuchet MS"/>
                <a:cs typeface="Trebuchet MS"/>
              </a:rPr>
              <a:t>0</a:t>
            </a:r>
            <a:r>
              <a:rPr lang="zh-TW" altLang="en-US" sz="2800" b="1" spc="-175" dirty="0">
                <a:latin typeface="Trebuchet MS"/>
                <a:cs typeface="Trebuchet MS"/>
              </a:rPr>
              <a:t>；否則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，歸</a:t>
            </a:r>
            <a:r>
              <a:rPr lang="zh-TW" altLang="en-US" sz="2800" b="1" spc="-175" dirty="0">
                <a:latin typeface="Trebuchet MS"/>
                <a:cs typeface="Trebuchet MS"/>
              </a:rPr>
              <a:t>為類別</a:t>
            </a:r>
            <a:r>
              <a:rPr lang="en-US" altLang="zh-TW" sz="2800" b="1" spc="-175" dirty="0">
                <a:latin typeface="Trebuchet MS"/>
                <a:cs typeface="Trebuchet MS"/>
              </a:rPr>
              <a:t>1</a:t>
            </a:r>
            <a:r>
              <a:rPr lang="zh-TW" altLang="en-US" sz="2800" b="1" spc="-175" dirty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18907"/>
            <a:ext cx="7570226" cy="46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947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5214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4.3: </a:t>
            </a:r>
            <a:r>
              <a:rPr lang="zh-TW" altLang="en-US" spc="-235" dirty="0" smtClean="0"/>
              <a:t>使用回歸進行分類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406690"/>
            <a:ext cx="9415018" cy="4698722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80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拓</a:t>
            </a:r>
            <a:r>
              <a:rPr lang="zh-TW" altLang="en-US" sz="2800" spc="-140" dirty="0">
                <a:latin typeface="Trebuchet MS"/>
                <a:cs typeface="Trebuchet MS"/>
              </a:rPr>
              <a:t>展</a:t>
            </a:r>
            <a:r>
              <a:rPr lang="zh-TW" altLang="en-US" sz="2800" spc="-135" dirty="0" smtClean="0">
                <a:latin typeface="Trebuchet MS"/>
                <a:cs typeface="Trebuchet MS"/>
              </a:rPr>
              <a:t>線性回歸到分類的問題上</a:t>
            </a:r>
            <a:endParaRPr sz="28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95"/>
              </a:spcBef>
              <a:buFont typeface="Trebuchet MS"/>
              <a:buChar char="–"/>
              <a:tabLst>
                <a:tab pos="970915" algn="l"/>
              </a:tabLst>
            </a:pPr>
            <a:r>
              <a:rPr lang="zh-TW" altLang="en-US" sz="2400" i="1" spc="-95" dirty="0" smtClean="0">
                <a:latin typeface="Trebuchet MS"/>
                <a:cs typeface="Trebuchet MS"/>
              </a:rPr>
              <a:t>在兩個類別上使用起來很容易</a:t>
            </a:r>
            <a:endParaRPr sz="2400" dirty="0">
              <a:latin typeface="Trebuchet MS"/>
              <a:cs typeface="Trebuchet MS"/>
            </a:endParaRPr>
          </a:p>
          <a:p>
            <a:pPr marL="970280" marR="5080" lvl="1" indent="-285750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70915" algn="l"/>
              </a:tabLst>
            </a:pPr>
            <a:r>
              <a:rPr lang="zh-TW" altLang="en-US" sz="2400" i="1" spc="-130" dirty="0" smtClean="0">
                <a:latin typeface="Trebuchet MS"/>
                <a:cs typeface="Trebuchet MS"/>
              </a:rPr>
              <a:t>或是使用了</a:t>
            </a:r>
            <a:r>
              <a:rPr sz="2400" i="1" spc="-125" dirty="0" smtClean="0">
                <a:latin typeface="Trebuchet MS"/>
                <a:cs typeface="Trebuchet MS"/>
              </a:rPr>
              <a:t>multi‐response </a:t>
            </a:r>
            <a:r>
              <a:rPr lang="zh-TW" altLang="en-US" sz="2400" i="1" spc="-140" dirty="0" smtClean="0">
                <a:latin typeface="Trebuchet MS"/>
                <a:cs typeface="Trebuchet MS"/>
              </a:rPr>
              <a:t>線性回歸</a:t>
            </a:r>
            <a:r>
              <a:rPr sz="2400" i="1" spc="-120" dirty="0" smtClean="0">
                <a:latin typeface="Trebuchet MS"/>
                <a:cs typeface="Trebuchet MS"/>
              </a:rPr>
              <a:t>, pairwise  </a:t>
            </a:r>
            <a:r>
              <a:rPr lang="zh-TW" altLang="en-US" sz="2400" i="1" spc="-140" dirty="0" smtClean="0">
                <a:latin typeface="Trebuchet MS"/>
                <a:cs typeface="Trebuchet MS"/>
              </a:rPr>
              <a:t>線性回歸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65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70" dirty="0" smtClean="0">
                <a:latin typeface="Trebuchet MS"/>
                <a:cs typeface="Trebuchet MS"/>
              </a:rPr>
              <a:t>也學到了：</a:t>
            </a:r>
            <a:endParaRPr sz="2800" dirty="0">
              <a:latin typeface="Trebuchet MS"/>
              <a:cs typeface="Trebuchet MS"/>
            </a:endParaRPr>
          </a:p>
          <a:p>
            <a:pPr marL="970280" marR="803275" lvl="1" indent="-28575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970915" algn="l"/>
              </a:tabLst>
            </a:pPr>
            <a:r>
              <a:rPr lang="zh-TW" altLang="en-US" sz="2400" i="1" spc="-105" dirty="0" smtClean="0">
                <a:latin typeface="Trebuchet MS"/>
                <a:cs typeface="Trebuchet MS"/>
              </a:rPr>
              <a:t>非監督式屬性分類器</a:t>
            </a:r>
            <a:r>
              <a:rPr sz="2400" i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NominalToBinary</a:t>
            </a:r>
            <a:r>
              <a:rPr sz="2400" i="1" spc="-140" dirty="0">
                <a:latin typeface="Trebuchet MS"/>
                <a:cs typeface="Trebuchet MS"/>
              </a:rPr>
              <a:t>, </a:t>
            </a:r>
            <a:r>
              <a:rPr sz="2400" i="1" spc="-14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i="1" spc="-120" dirty="0">
                <a:solidFill>
                  <a:srgbClr val="FF0000"/>
                </a:solidFill>
                <a:latin typeface="Trebuchet MS"/>
                <a:cs typeface="Trebuchet MS"/>
              </a:rPr>
              <a:t>NumericToNominal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70915" algn="l"/>
              </a:tabLst>
            </a:pPr>
            <a:r>
              <a:rPr lang="zh-TW" altLang="en-US" sz="2400" i="1" spc="-105" dirty="0">
                <a:latin typeface="Trebuchet MS"/>
                <a:cs typeface="Trebuchet MS"/>
              </a:rPr>
              <a:t>監督式屬性分類器</a:t>
            </a:r>
            <a:r>
              <a:rPr sz="2400" i="1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AddClassification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70915" algn="l"/>
              </a:tabLst>
            </a:pPr>
            <a:r>
              <a:rPr lang="zh-TW" altLang="en-US" sz="2400" i="1" spc="-135" dirty="0" smtClean="0">
                <a:latin typeface="Trebuchet MS"/>
                <a:cs typeface="Trebuchet MS"/>
              </a:rPr>
              <a:t>設定</a:t>
            </a:r>
            <a:r>
              <a:rPr sz="2400" i="1" spc="-135" dirty="0" smtClean="0">
                <a:latin typeface="Trebuchet MS"/>
                <a:cs typeface="Trebuchet MS"/>
              </a:rPr>
              <a:t>/</a:t>
            </a:r>
            <a:r>
              <a:rPr lang="zh-TW" altLang="en-US" sz="2400" i="1" spc="-135" dirty="0">
                <a:latin typeface="Trebuchet MS"/>
                <a:cs typeface="Trebuchet MS"/>
              </a:rPr>
              <a:t>不</a:t>
            </a:r>
            <a:r>
              <a:rPr lang="zh-TW" altLang="en-US" sz="2400" i="1" spc="-135" dirty="0" smtClean="0">
                <a:latin typeface="Trebuchet MS"/>
                <a:cs typeface="Trebuchet MS"/>
              </a:rPr>
              <a:t>設定</a:t>
            </a:r>
            <a:r>
              <a:rPr lang="zh-TW" altLang="en-US" sz="2400" i="1" spc="-150" dirty="0" smtClean="0">
                <a:latin typeface="Trebuchet MS"/>
                <a:cs typeface="Trebuchet MS"/>
              </a:rPr>
              <a:t>類別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80"/>
              </a:spcBef>
              <a:buFont typeface="Trebuchet MS"/>
              <a:buChar char="–"/>
              <a:tabLst>
                <a:tab pos="970915" algn="l"/>
              </a:tabLst>
            </a:pPr>
            <a:r>
              <a:rPr sz="2400" i="1" spc="-140" dirty="0" err="1" smtClean="0">
                <a:latin typeface="Trebuchet MS"/>
                <a:cs typeface="Trebuchet MS"/>
              </a:rPr>
              <a:t>OneR</a:t>
            </a:r>
            <a:r>
              <a:rPr lang="zh-TW" altLang="en-US" sz="2400" i="1" spc="-140" dirty="0" smtClean="0">
                <a:latin typeface="Trebuchet MS"/>
                <a:cs typeface="Trebuchet MS"/>
              </a:rPr>
              <a:t>的</a:t>
            </a:r>
            <a:r>
              <a:rPr sz="2400" i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minBucketSize</a:t>
            </a:r>
            <a:r>
              <a:rPr lang="zh-TW" altLang="en-US" sz="2400" i="1" spc="-229" dirty="0">
                <a:latin typeface="Trebuchet MS"/>
                <a:cs typeface="Trebuchet MS"/>
              </a:rPr>
              <a:t>參數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65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100" dirty="0" smtClean="0">
                <a:latin typeface="Trebuchet MS"/>
                <a:cs typeface="Trebuchet MS"/>
              </a:rPr>
              <a:t>但是我們可以做得更好</a:t>
            </a:r>
            <a:r>
              <a:rPr sz="2800" spc="-175" dirty="0" smtClean="0">
                <a:latin typeface="Trebuchet MS"/>
                <a:cs typeface="Trebuchet MS"/>
              </a:rPr>
              <a:t>: </a:t>
            </a:r>
            <a:r>
              <a:rPr sz="2800" spc="-145" dirty="0">
                <a:latin typeface="Trebuchet MS"/>
                <a:cs typeface="Trebuchet MS"/>
              </a:rPr>
              <a:t>Logistic </a:t>
            </a:r>
            <a:r>
              <a:rPr sz="2800" spc="-100" dirty="0">
                <a:latin typeface="Trebuchet MS"/>
                <a:cs typeface="Trebuchet MS"/>
              </a:rPr>
              <a:t>regression</a:t>
            </a:r>
            <a:endParaRPr sz="28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95"/>
              </a:spcBef>
              <a:buFont typeface="Trebuchet MS"/>
              <a:buChar char="–"/>
              <a:tabLst>
                <a:tab pos="970915" algn="l"/>
              </a:tabLst>
            </a:pPr>
            <a:r>
              <a:rPr lang="zh-TW" altLang="en-US" sz="2400" i="1" spc="-160" dirty="0" smtClean="0">
                <a:latin typeface="Trebuchet MS"/>
                <a:cs typeface="Trebuchet MS"/>
              </a:rPr>
              <a:t>下一堂課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77919" y="2819400"/>
            <a:ext cx="4538218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4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4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10" dirty="0" smtClean="0">
                <a:latin typeface="Trebuchet MS"/>
                <a:cs typeface="Trebuchet MS"/>
              </a:rPr>
              <a:t>羅吉斯回歸</a:t>
            </a:r>
            <a:r>
              <a:rPr lang="en-US" altLang="zh-TW" sz="2000" i="1" spc="-110" dirty="0" smtClean="0">
                <a:latin typeface="Trebuchet MS"/>
                <a:cs typeface="Trebuchet MS"/>
              </a:rPr>
              <a:t>(</a:t>
            </a:r>
            <a:r>
              <a:rPr sz="2000" i="1" spc="-110" dirty="0" smtClean="0">
                <a:latin typeface="Trebuchet MS"/>
                <a:cs typeface="Trebuchet MS"/>
              </a:rPr>
              <a:t>Logistic</a:t>
            </a:r>
            <a:r>
              <a:rPr sz="2000" i="1" spc="-145" dirty="0" smtClean="0">
                <a:latin typeface="Trebuchet MS"/>
                <a:cs typeface="Trebuchet MS"/>
              </a:rPr>
              <a:t> </a:t>
            </a:r>
            <a:r>
              <a:rPr sz="2000" i="1" spc="-85" dirty="0" smtClean="0">
                <a:latin typeface="Trebuchet MS"/>
                <a:cs typeface="Trebuchet MS"/>
              </a:rPr>
              <a:t>regression</a:t>
            </a:r>
            <a:r>
              <a:rPr lang="en-US" altLang="zh-TW" sz="2000" i="1" spc="-85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Data </a:t>
            </a:r>
            <a:r>
              <a:rPr sz="4000" spc="-100" dirty="0"/>
              <a:t>Mining </a:t>
            </a:r>
            <a:r>
              <a:rPr sz="4000" spc="-240" dirty="0"/>
              <a:t>with</a:t>
            </a:r>
            <a:r>
              <a:rPr sz="4000" spc="-625" dirty="0"/>
              <a:t> </a:t>
            </a:r>
            <a:r>
              <a:rPr sz="4000" spc="-270" dirty="0"/>
              <a:t>Weka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67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4.4</a:t>
            </a:r>
            <a:r>
              <a:rPr spc="-285" dirty="0" smtClean="0"/>
              <a:t>:</a:t>
            </a:r>
            <a:r>
              <a:rPr lang="zh-TW" altLang="en-US" spc="-229" dirty="0"/>
              <a:t>羅吉斯回歸</a:t>
            </a:r>
            <a:endParaRPr spc="-195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536" y="4703826"/>
            <a:ext cx="3382010" cy="645160"/>
            <a:chOff x="1621536" y="4703826"/>
            <a:chExt cx="3382010" cy="645160"/>
          </a:xfrm>
        </p:grpSpPr>
        <p:sp>
          <p:nvSpPr>
            <p:cNvPr id="16" name="object 16"/>
            <p:cNvSpPr/>
            <p:nvPr/>
          </p:nvSpPr>
          <p:spPr>
            <a:xfrm>
              <a:off x="1636014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1536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6014" y="47183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30" dirty="0" smtClean="0">
                <a:latin typeface="Trebuchet MS"/>
                <a:cs typeface="Trebuchet MS"/>
              </a:rPr>
              <a:t>更多分類器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21536" y="5770626"/>
            <a:ext cx="3382010" cy="645160"/>
            <a:chOff x="1621536" y="5770626"/>
            <a:chExt cx="3382010" cy="645160"/>
          </a:xfrm>
        </p:grpSpPr>
        <p:sp>
          <p:nvSpPr>
            <p:cNvPr id="20" name="object 20"/>
            <p:cNvSpPr/>
            <p:nvPr/>
          </p:nvSpPr>
          <p:spPr>
            <a:xfrm>
              <a:off x="1636014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1536" y="57706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800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90056" y="5776214"/>
            <a:ext cx="204470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72050" y="2348483"/>
            <a:ext cx="5133975" cy="3614420"/>
            <a:chOff x="4972050" y="2348483"/>
            <a:chExt cx="5133975" cy="3614420"/>
          </a:xfrm>
        </p:grpSpPr>
        <p:sp>
          <p:nvSpPr>
            <p:cNvPr id="24" name="object 24"/>
            <p:cNvSpPr/>
            <p:nvPr/>
          </p:nvSpPr>
          <p:spPr>
            <a:xfrm>
              <a:off x="4972050" y="2506217"/>
              <a:ext cx="864235" cy="3456940"/>
            </a:xfrm>
            <a:custGeom>
              <a:avLst/>
              <a:gdLst/>
              <a:ahLst/>
              <a:cxnLst/>
              <a:rect l="l" t="t" r="r" b="b"/>
              <a:pathLst>
                <a:path w="864235" h="3456940">
                  <a:moveTo>
                    <a:pt x="838200" y="2781312"/>
                  </a:moveTo>
                  <a:lnTo>
                    <a:pt x="735330" y="2769120"/>
                  </a:lnTo>
                  <a:lnTo>
                    <a:pt x="684276" y="2762262"/>
                  </a:lnTo>
                  <a:lnTo>
                    <a:pt x="581406" y="2747022"/>
                  </a:lnTo>
                  <a:lnTo>
                    <a:pt x="530352" y="2737878"/>
                  </a:lnTo>
                  <a:lnTo>
                    <a:pt x="505206" y="2732544"/>
                  </a:lnTo>
                  <a:lnTo>
                    <a:pt x="479298" y="2727972"/>
                  </a:lnTo>
                  <a:lnTo>
                    <a:pt x="454152" y="2721876"/>
                  </a:lnTo>
                  <a:lnTo>
                    <a:pt x="428244" y="2716542"/>
                  </a:lnTo>
                  <a:lnTo>
                    <a:pt x="403098" y="2709684"/>
                  </a:lnTo>
                  <a:lnTo>
                    <a:pt x="352044" y="2696730"/>
                  </a:lnTo>
                  <a:lnTo>
                    <a:pt x="275082" y="2673870"/>
                  </a:lnTo>
                  <a:lnTo>
                    <a:pt x="172974" y="2640342"/>
                  </a:lnTo>
                  <a:lnTo>
                    <a:pt x="121920" y="2622816"/>
                  </a:lnTo>
                  <a:lnTo>
                    <a:pt x="70104" y="2604528"/>
                  </a:lnTo>
                  <a:lnTo>
                    <a:pt x="19050" y="2586240"/>
                  </a:lnTo>
                  <a:lnTo>
                    <a:pt x="9144" y="2612910"/>
                  </a:lnTo>
                  <a:lnTo>
                    <a:pt x="60960" y="2631198"/>
                  </a:lnTo>
                  <a:lnTo>
                    <a:pt x="112014" y="2649486"/>
                  </a:lnTo>
                  <a:lnTo>
                    <a:pt x="214884" y="2684538"/>
                  </a:lnTo>
                  <a:lnTo>
                    <a:pt x="266700" y="2701302"/>
                  </a:lnTo>
                  <a:lnTo>
                    <a:pt x="344424" y="2724162"/>
                  </a:lnTo>
                  <a:lnTo>
                    <a:pt x="396240" y="2737878"/>
                  </a:lnTo>
                  <a:lnTo>
                    <a:pt x="447294" y="2750070"/>
                  </a:lnTo>
                  <a:lnTo>
                    <a:pt x="525018" y="2766072"/>
                  </a:lnTo>
                  <a:lnTo>
                    <a:pt x="576834" y="2775216"/>
                  </a:lnTo>
                  <a:lnTo>
                    <a:pt x="680466" y="2790456"/>
                  </a:lnTo>
                  <a:lnTo>
                    <a:pt x="731520" y="2797314"/>
                  </a:lnTo>
                  <a:lnTo>
                    <a:pt x="834390" y="2809506"/>
                  </a:lnTo>
                  <a:lnTo>
                    <a:pt x="838200" y="2781312"/>
                  </a:lnTo>
                  <a:close/>
                </a:path>
                <a:path w="864235" h="3456940">
                  <a:moveTo>
                    <a:pt x="839724" y="2161032"/>
                  </a:moveTo>
                  <a:lnTo>
                    <a:pt x="832866" y="2133600"/>
                  </a:lnTo>
                  <a:lnTo>
                    <a:pt x="781812" y="2145030"/>
                  </a:lnTo>
                  <a:lnTo>
                    <a:pt x="729996" y="2157222"/>
                  </a:lnTo>
                  <a:lnTo>
                    <a:pt x="678180" y="2170176"/>
                  </a:lnTo>
                  <a:lnTo>
                    <a:pt x="574548" y="2199894"/>
                  </a:lnTo>
                  <a:lnTo>
                    <a:pt x="522732" y="2217420"/>
                  </a:lnTo>
                  <a:lnTo>
                    <a:pt x="470916" y="2237232"/>
                  </a:lnTo>
                  <a:lnTo>
                    <a:pt x="419100" y="2259330"/>
                  </a:lnTo>
                  <a:lnTo>
                    <a:pt x="393192" y="2272284"/>
                  </a:lnTo>
                  <a:lnTo>
                    <a:pt x="367284" y="2284476"/>
                  </a:lnTo>
                  <a:lnTo>
                    <a:pt x="289560" y="2327148"/>
                  </a:lnTo>
                  <a:lnTo>
                    <a:pt x="185928" y="2390394"/>
                  </a:lnTo>
                  <a:lnTo>
                    <a:pt x="57150" y="2476500"/>
                  </a:lnTo>
                  <a:lnTo>
                    <a:pt x="6096" y="2511552"/>
                  </a:lnTo>
                  <a:lnTo>
                    <a:pt x="22098" y="2535174"/>
                  </a:lnTo>
                  <a:lnTo>
                    <a:pt x="73152" y="2500122"/>
                  </a:lnTo>
                  <a:lnTo>
                    <a:pt x="176022" y="2430780"/>
                  </a:lnTo>
                  <a:lnTo>
                    <a:pt x="201930" y="2414778"/>
                  </a:lnTo>
                  <a:lnTo>
                    <a:pt x="227076" y="2398014"/>
                  </a:lnTo>
                  <a:lnTo>
                    <a:pt x="278130" y="2366772"/>
                  </a:lnTo>
                  <a:lnTo>
                    <a:pt x="329184" y="2337054"/>
                  </a:lnTo>
                  <a:lnTo>
                    <a:pt x="380238" y="2310384"/>
                  </a:lnTo>
                  <a:lnTo>
                    <a:pt x="431292" y="2285238"/>
                  </a:lnTo>
                  <a:lnTo>
                    <a:pt x="482346" y="2263902"/>
                  </a:lnTo>
                  <a:lnTo>
                    <a:pt x="532638" y="2244090"/>
                  </a:lnTo>
                  <a:lnTo>
                    <a:pt x="583692" y="2227326"/>
                  </a:lnTo>
                  <a:lnTo>
                    <a:pt x="660654" y="2204466"/>
                  </a:lnTo>
                  <a:lnTo>
                    <a:pt x="685800" y="2197608"/>
                  </a:lnTo>
                  <a:lnTo>
                    <a:pt x="839724" y="2161032"/>
                  </a:lnTo>
                  <a:close/>
                </a:path>
                <a:path w="864235" h="3456940">
                  <a:moveTo>
                    <a:pt x="842010" y="3430524"/>
                  </a:moveTo>
                  <a:lnTo>
                    <a:pt x="765810" y="3393948"/>
                  </a:lnTo>
                  <a:lnTo>
                    <a:pt x="739902" y="3381756"/>
                  </a:lnTo>
                  <a:lnTo>
                    <a:pt x="714756" y="3368802"/>
                  </a:lnTo>
                  <a:lnTo>
                    <a:pt x="688848" y="3355848"/>
                  </a:lnTo>
                  <a:lnTo>
                    <a:pt x="663702" y="3341370"/>
                  </a:lnTo>
                  <a:lnTo>
                    <a:pt x="637794" y="3326892"/>
                  </a:lnTo>
                  <a:lnTo>
                    <a:pt x="561594" y="3278886"/>
                  </a:lnTo>
                  <a:lnTo>
                    <a:pt x="511302" y="3242310"/>
                  </a:lnTo>
                  <a:lnTo>
                    <a:pt x="498348" y="3231642"/>
                  </a:lnTo>
                  <a:lnTo>
                    <a:pt x="485394" y="3221736"/>
                  </a:lnTo>
                  <a:lnTo>
                    <a:pt x="473202" y="3211068"/>
                  </a:lnTo>
                  <a:lnTo>
                    <a:pt x="460248" y="3200400"/>
                  </a:lnTo>
                  <a:lnTo>
                    <a:pt x="448056" y="3188970"/>
                  </a:lnTo>
                  <a:lnTo>
                    <a:pt x="384048" y="3127248"/>
                  </a:lnTo>
                  <a:lnTo>
                    <a:pt x="345948" y="3085338"/>
                  </a:lnTo>
                  <a:lnTo>
                    <a:pt x="332994" y="3071622"/>
                  </a:lnTo>
                  <a:lnTo>
                    <a:pt x="307848" y="3041904"/>
                  </a:lnTo>
                  <a:lnTo>
                    <a:pt x="281940" y="3010662"/>
                  </a:lnTo>
                  <a:lnTo>
                    <a:pt x="256794" y="2979420"/>
                  </a:lnTo>
                  <a:lnTo>
                    <a:pt x="204978" y="2913888"/>
                  </a:lnTo>
                  <a:lnTo>
                    <a:pt x="179832" y="2879598"/>
                  </a:lnTo>
                  <a:lnTo>
                    <a:pt x="153924" y="2845308"/>
                  </a:lnTo>
                  <a:lnTo>
                    <a:pt x="128016" y="2810256"/>
                  </a:lnTo>
                  <a:lnTo>
                    <a:pt x="76962" y="2739390"/>
                  </a:lnTo>
                  <a:lnTo>
                    <a:pt x="25908" y="2667762"/>
                  </a:lnTo>
                  <a:lnTo>
                    <a:pt x="2286" y="2683764"/>
                  </a:lnTo>
                  <a:lnTo>
                    <a:pt x="54102" y="2756154"/>
                  </a:lnTo>
                  <a:lnTo>
                    <a:pt x="79248" y="2791968"/>
                  </a:lnTo>
                  <a:lnTo>
                    <a:pt x="156972" y="2897124"/>
                  </a:lnTo>
                  <a:lnTo>
                    <a:pt x="182880" y="2930652"/>
                  </a:lnTo>
                  <a:lnTo>
                    <a:pt x="208026" y="2964180"/>
                  </a:lnTo>
                  <a:lnTo>
                    <a:pt x="233934" y="2996946"/>
                  </a:lnTo>
                  <a:lnTo>
                    <a:pt x="259842" y="3028950"/>
                  </a:lnTo>
                  <a:lnTo>
                    <a:pt x="285750" y="3060192"/>
                  </a:lnTo>
                  <a:lnTo>
                    <a:pt x="311658" y="3089910"/>
                  </a:lnTo>
                  <a:lnTo>
                    <a:pt x="337566" y="3118866"/>
                  </a:lnTo>
                  <a:lnTo>
                    <a:pt x="376428" y="3160014"/>
                  </a:lnTo>
                  <a:lnTo>
                    <a:pt x="415290" y="3198114"/>
                  </a:lnTo>
                  <a:lnTo>
                    <a:pt x="428244" y="3209544"/>
                  </a:lnTo>
                  <a:lnTo>
                    <a:pt x="441198" y="3221736"/>
                  </a:lnTo>
                  <a:lnTo>
                    <a:pt x="454152" y="3232404"/>
                  </a:lnTo>
                  <a:lnTo>
                    <a:pt x="467106" y="3243834"/>
                  </a:lnTo>
                  <a:lnTo>
                    <a:pt x="480060" y="3254502"/>
                  </a:lnTo>
                  <a:lnTo>
                    <a:pt x="493776" y="3264408"/>
                  </a:lnTo>
                  <a:lnTo>
                    <a:pt x="519684" y="3284220"/>
                  </a:lnTo>
                  <a:lnTo>
                    <a:pt x="545592" y="3302508"/>
                  </a:lnTo>
                  <a:lnTo>
                    <a:pt x="623316" y="3352038"/>
                  </a:lnTo>
                  <a:lnTo>
                    <a:pt x="675132" y="3380994"/>
                  </a:lnTo>
                  <a:lnTo>
                    <a:pt x="752856" y="3419856"/>
                  </a:lnTo>
                  <a:lnTo>
                    <a:pt x="830580" y="3456432"/>
                  </a:lnTo>
                  <a:lnTo>
                    <a:pt x="842010" y="3430524"/>
                  </a:lnTo>
                  <a:close/>
                </a:path>
                <a:path w="864235" h="3456940">
                  <a:moveTo>
                    <a:pt x="843534" y="1439430"/>
                  </a:moveTo>
                  <a:lnTo>
                    <a:pt x="777240" y="1447050"/>
                  </a:lnTo>
                  <a:lnTo>
                    <a:pt x="699516" y="1497342"/>
                  </a:lnTo>
                  <a:lnTo>
                    <a:pt x="621792" y="1553730"/>
                  </a:lnTo>
                  <a:lnTo>
                    <a:pt x="569976" y="1596402"/>
                  </a:lnTo>
                  <a:lnTo>
                    <a:pt x="531114" y="1631454"/>
                  </a:lnTo>
                  <a:lnTo>
                    <a:pt x="518160" y="1644408"/>
                  </a:lnTo>
                  <a:lnTo>
                    <a:pt x="505206" y="1656600"/>
                  </a:lnTo>
                  <a:lnTo>
                    <a:pt x="479298" y="1684032"/>
                  </a:lnTo>
                  <a:lnTo>
                    <a:pt x="465582" y="1697748"/>
                  </a:lnTo>
                  <a:lnTo>
                    <a:pt x="439674" y="1726704"/>
                  </a:lnTo>
                  <a:lnTo>
                    <a:pt x="426720" y="1742706"/>
                  </a:lnTo>
                  <a:lnTo>
                    <a:pt x="413766" y="1757946"/>
                  </a:lnTo>
                  <a:lnTo>
                    <a:pt x="387858" y="1791474"/>
                  </a:lnTo>
                  <a:lnTo>
                    <a:pt x="361950" y="1826526"/>
                  </a:lnTo>
                  <a:lnTo>
                    <a:pt x="336042" y="1863102"/>
                  </a:lnTo>
                  <a:lnTo>
                    <a:pt x="310134" y="1901202"/>
                  </a:lnTo>
                  <a:lnTo>
                    <a:pt x="284988" y="1940826"/>
                  </a:lnTo>
                  <a:lnTo>
                    <a:pt x="259080" y="1981974"/>
                  </a:lnTo>
                  <a:lnTo>
                    <a:pt x="233172" y="2024646"/>
                  </a:lnTo>
                  <a:lnTo>
                    <a:pt x="207264" y="2068080"/>
                  </a:lnTo>
                  <a:lnTo>
                    <a:pt x="181356" y="2112276"/>
                  </a:lnTo>
                  <a:lnTo>
                    <a:pt x="155448" y="2157996"/>
                  </a:lnTo>
                  <a:lnTo>
                    <a:pt x="130302" y="2203716"/>
                  </a:lnTo>
                  <a:lnTo>
                    <a:pt x="104394" y="2250198"/>
                  </a:lnTo>
                  <a:lnTo>
                    <a:pt x="52578" y="2344686"/>
                  </a:lnTo>
                  <a:lnTo>
                    <a:pt x="1524" y="2440698"/>
                  </a:lnTo>
                  <a:lnTo>
                    <a:pt x="26670" y="2453652"/>
                  </a:lnTo>
                  <a:lnTo>
                    <a:pt x="77724" y="2358402"/>
                  </a:lnTo>
                  <a:lnTo>
                    <a:pt x="129540" y="2263914"/>
                  </a:lnTo>
                  <a:lnTo>
                    <a:pt x="154686" y="2217432"/>
                  </a:lnTo>
                  <a:lnTo>
                    <a:pt x="180594" y="2171712"/>
                  </a:lnTo>
                  <a:lnTo>
                    <a:pt x="206502" y="2126754"/>
                  </a:lnTo>
                  <a:lnTo>
                    <a:pt x="231648" y="2082558"/>
                  </a:lnTo>
                  <a:lnTo>
                    <a:pt x="257556" y="2039124"/>
                  </a:lnTo>
                  <a:lnTo>
                    <a:pt x="270510" y="2017788"/>
                  </a:lnTo>
                  <a:lnTo>
                    <a:pt x="283464" y="1997214"/>
                  </a:lnTo>
                  <a:lnTo>
                    <a:pt x="295656" y="1976640"/>
                  </a:lnTo>
                  <a:lnTo>
                    <a:pt x="308610" y="1956066"/>
                  </a:lnTo>
                  <a:lnTo>
                    <a:pt x="321564" y="1936254"/>
                  </a:lnTo>
                  <a:lnTo>
                    <a:pt x="347472" y="1898154"/>
                  </a:lnTo>
                  <a:lnTo>
                    <a:pt x="359664" y="1879104"/>
                  </a:lnTo>
                  <a:lnTo>
                    <a:pt x="372618" y="1860816"/>
                  </a:lnTo>
                  <a:lnTo>
                    <a:pt x="398526" y="1825764"/>
                  </a:lnTo>
                  <a:lnTo>
                    <a:pt x="410718" y="1808238"/>
                  </a:lnTo>
                  <a:lnTo>
                    <a:pt x="436626" y="1776234"/>
                  </a:lnTo>
                  <a:lnTo>
                    <a:pt x="448818" y="1760232"/>
                  </a:lnTo>
                  <a:lnTo>
                    <a:pt x="474726" y="1731276"/>
                  </a:lnTo>
                  <a:lnTo>
                    <a:pt x="486918" y="1716798"/>
                  </a:lnTo>
                  <a:lnTo>
                    <a:pt x="499872" y="1703082"/>
                  </a:lnTo>
                  <a:lnTo>
                    <a:pt x="512826" y="1690128"/>
                  </a:lnTo>
                  <a:lnTo>
                    <a:pt x="525018" y="1677174"/>
                  </a:lnTo>
                  <a:lnTo>
                    <a:pt x="563118" y="1640598"/>
                  </a:lnTo>
                  <a:lnTo>
                    <a:pt x="601218" y="1607070"/>
                  </a:lnTo>
                  <a:lnTo>
                    <a:pt x="639318" y="1576590"/>
                  </a:lnTo>
                  <a:lnTo>
                    <a:pt x="665226" y="1557540"/>
                  </a:lnTo>
                  <a:lnTo>
                    <a:pt x="690372" y="1538490"/>
                  </a:lnTo>
                  <a:lnTo>
                    <a:pt x="741426" y="1504200"/>
                  </a:lnTo>
                  <a:lnTo>
                    <a:pt x="792480" y="1471434"/>
                  </a:lnTo>
                  <a:lnTo>
                    <a:pt x="843534" y="1439430"/>
                  </a:lnTo>
                  <a:close/>
                </a:path>
                <a:path w="864235" h="3456940">
                  <a:moveTo>
                    <a:pt x="864108" y="17526"/>
                  </a:moveTo>
                  <a:lnTo>
                    <a:pt x="787908" y="72390"/>
                  </a:lnTo>
                  <a:lnTo>
                    <a:pt x="735330" y="146304"/>
                  </a:lnTo>
                  <a:lnTo>
                    <a:pt x="696468" y="204978"/>
                  </a:lnTo>
                  <a:lnTo>
                    <a:pt x="682752" y="225552"/>
                  </a:lnTo>
                  <a:lnTo>
                    <a:pt x="669798" y="246126"/>
                  </a:lnTo>
                  <a:lnTo>
                    <a:pt x="643890" y="288798"/>
                  </a:lnTo>
                  <a:lnTo>
                    <a:pt x="630174" y="310896"/>
                  </a:lnTo>
                  <a:lnTo>
                    <a:pt x="617220" y="333756"/>
                  </a:lnTo>
                  <a:lnTo>
                    <a:pt x="604266" y="357378"/>
                  </a:lnTo>
                  <a:lnTo>
                    <a:pt x="590550" y="381000"/>
                  </a:lnTo>
                  <a:lnTo>
                    <a:pt x="564642" y="431292"/>
                  </a:lnTo>
                  <a:lnTo>
                    <a:pt x="550926" y="457200"/>
                  </a:lnTo>
                  <a:lnTo>
                    <a:pt x="537972" y="483870"/>
                  </a:lnTo>
                  <a:lnTo>
                    <a:pt x="512064" y="540258"/>
                  </a:lnTo>
                  <a:lnTo>
                    <a:pt x="498348" y="569214"/>
                  </a:lnTo>
                  <a:lnTo>
                    <a:pt x="485394" y="599694"/>
                  </a:lnTo>
                  <a:lnTo>
                    <a:pt x="445770" y="696468"/>
                  </a:lnTo>
                  <a:lnTo>
                    <a:pt x="419862" y="765810"/>
                  </a:lnTo>
                  <a:lnTo>
                    <a:pt x="406908" y="802386"/>
                  </a:lnTo>
                  <a:lnTo>
                    <a:pt x="393192" y="839724"/>
                  </a:lnTo>
                  <a:lnTo>
                    <a:pt x="367284" y="917448"/>
                  </a:lnTo>
                  <a:lnTo>
                    <a:pt x="354330" y="958596"/>
                  </a:lnTo>
                  <a:lnTo>
                    <a:pt x="340614" y="999744"/>
                  </a:lnTo>
                  <a:lnTo>
                    <a:pt x="327660" y="1041654"/>
                  </a:lnTo>
                  <a:lnTo>
                    <a:pt x="301752" y="1129284"/>
                  </a:lnTo>
                  <a:lnTo>
                    <a:pt x="288798" y="1174242"/>
                  </a:lnTo>
                  <a:lnTo>
                    <a:pt x="275082" y="1219200"/>
                  </a:lnTo>
                  <a:lnTo>
                    <a:pt x="262128" y="1265682"/>
                  </a:lnTo>
                  <a:lnTo>
                    <a:pt x="209550" y="1457706"/>
                  </a:lnTo>
                  <a:lnTo>
                    <a:pt x="183642" y="1556766"/>
                  </a:lnTo>
                  <a:lnTo>
                    <a:pt x="157734" y="1658112"/>
                  </a:lnTo>
                  <a:lnTo>
                    <a:pt x="131064" y="1760982"/>
                  </a:lnTo>
                  <a:lnTo>
                    <a:pt x="105156" y="1865376"/>
                  </a:lnTo>
                  <a:lnTo>
                    <a:pt x="78486" y="1971294"/>
                  </a:lnTo>
                  <a:lnTo>
                    <a:pt x="0" y="2291334"/>
                  </a:lnTo>
                  <a:lnTo>
                    <a:pt x="23749" y="2297125"/>
                  </a:lnTo>
                  <a:lnTo>
                    <a:pt x="762" y="2366772"/>
                  </a:lnTo>
                  <a:lnTo>
                    <a:pt x="27432" y="2375154"/>
                  </a:lnTo>
                  <a:lnTo>
                    <a:pt x="80010" y="2218944"/>
                  </a:lnTo>
                  <a:lnTo>
                    <a:pt x="105918" y="2140458"/>
                  </a:lnTo>
                  <a:lnTo>
                    <a:pt x="132588" y="2063496"/>
                  </a:lnTo>
                  <a:lnTo>
                    <a:pt x="184404" y="1911858"/>
                  </a:lnTo>
                  <a:lnTo>
                    <a:pt x="236982" y="1764792"/>
                  </a:lnTo>
                  <a:lnTo>
                    <a:pt x="262890" y="1693164"/>
                  </a:lnTo>
                  <a:lnTo>
                    <a:pt x="289560" y="1624584"/>
                  </a:lnTo>
                  <a:lnTo>
                    <a:pt x="315468" y="1556766"/>
                  </a:lnTo>
                  <a:lnTo>
                    <a:pt x="341376" y="1491996"/>
                  </a:lnTo>
                  <a:lnTo>
                    <a:pt x="368046" y="1429512"/>
                  </a:lnTo>
                  <a:lnTo>
                    <a:pt x="393954" y="1370076"/>
                  </a:lnTo>
                  <a:lnTo>
                    <a:pt x="432816" y="1286256"/>
                  </a:lnTo>
                  <a:lnTo>
                    <a:pt x="458724" y="1233678"/>
                  </a:lnTo>
                  <a:lnTo>
                    <a:pt x="484632" y="1184910"/>
                  </a:lnTo>
                  <a:lnTo>
                    <a:pt x="498348" y="1162050"/>
                  </a:lnTo>
                  <a:lnTo>
                    <a:pt x="511302" y="1139190"/>
                  </a:lnTo>
                  <a:lnTo>
                    <a:pt x="537210" y="1095756"/>
                  </a:lnTo>
                  <a:lnTo>
                    <a:pt x="563118" y="1055370"/>
                  </a:lnTo>
                  <a:lnTo>
                    <a:pt x="589026" y="1017270"/>
                  </a:lnTo>
                  <a:lnTo>
                    <a:pt x="614934" y="980694"/>
                  </a:lnTo>
                  <a:lnTo>
                    <a:pt x="653796" y="930402"/>
                  </a:lnTo>
                  <a:lnTo>
                    <a:pt x="679704" y="898398"/>
                  </a:lnTo>
                  <a:lnTo>
                    <a:pt x="705612" y="868680"/>
                  </a:lnTo>
                  <a:lnTo>
                    <a:pt x="718566" y="853440"/>
                  </a:lnTo>
                  <a:lnTo>
                    <a:pt x="731520" y="838962"/>
                  </a:lnTo>
                  <a:lnTo>
                    <a:pt x="758190" y="811530"/>
                  </a:lnTo>
                  <a:lnTo>
                    <a:pt x="784098" y="784098"/>
                  </a:lnTo>
                  <a:lnTo>
                    <a:pt x="835914" y="730758"/>
                  </a:lnTo>
                  <a:lnTo>
                    <a:pt x="862584" y="704850"/>
                  </a:lnTo>
                  <a:lnTo>
                    <a:pt x="842010" y="684276"/>
                  </a:lnTo>
                  <a:lnTo>
                    <a:pt x="816102" y="710946"/>
                  </a:lnTo>
                  <a:lnTo>
                    <a:pt x="789432" y="736854"/>
                  </a:lnTo>
                  <a:lnTo>
                    <a:pt x="763524" y="764286"/>
                  </a:lnTo>
                  <a:lnTo>
                    <a:pt x="736854" y="791718"/>
                  </a:lnTo>
                  <a:lnTo>
                    <a:pt x="710946" y="819912"/>
                  </a:lnTo>
                  <a:lnTo>
                    <a:pt x="684276" y="849630"/>
                  </a:lnTo>
                  <a:lnTo>
                    <a:pt x="671322" y="864870"/>
                  </a:lnTo>
                  <a:lnTo>
                    <a:pt x="657606" y="880110"/>
                  </a:lnTo>
                  <a:lnTo>
                    <a:pt x="644652" y="896112"/>
                  </a:lnTo>
                  <a:lnTo>
                    <a:pt x="631698" y="912876"/>
                  </a:lnTo>
                  <a:lnTo>
                    <a:pt x="617982" y="929640"/>
                  </a:lnTo>
                  <a:lnTo>
                    <a:pt x="605028" y="946404"/>
                  </a:lnTo>
                  <a:lnTo>
                    <a:pt x="578358" y="982218"/>
                  </a:lnTo>
                  <a:lnTo>
                    <a:pt x="552450" y="1020318"/>
                  </a:lnTo>
                  <a:lnTo>
                    <a:pt x="538734" y="1040130"/>
                  </a:lnTo>
                  <a:lnTo>
                    <a:pt x="525780" y="1059942"/>
                  </a:lnTo>
                  <a:lnTo>
                    <a:pt x="512826" y="1081278"/>
                  </a:lnTo>
                  <a:lnTo>
                    <a:pt x="499110" y="1102614"/>
                  </a:lnTo>
                  <a:lnTo>
                    <a:pt x="486156" y="1124712"/>
                  </a:lnTo>
                  <a:lnTo>
                    <a:pt x="473202" y="1147572"/>
                  </a:lnTo>
                  <a:lnTo>
                    <a:pt x="459486" y="1171194"/>
                  </a:lnTo>
                  <a:lnTo>
                    <a:pt x="446532" y="1195578"/>
                  </a:lnTo>
                  <a:lnTo>
                    <a:pt x="433578" y="1220724"/>
                  </a:lnTo>
                  <a:lnTo>
                    <a:pt x="420624" y="1247394"/>
                  </a:lnTo>
                  <a:lnTo>
                    <a:pt x="406908" y="1274064"/>
                  </a:lnTo>
                  <a:lnTo>
                    <a:pt x="381000" y="1329690"/>
                  </a:lnTo>
                  <a:lnTo>
                    <a:pt x="341376" y="1418844"/>
                  </a:lnTo>
                  <a:lnTo>
                    <a:pt x="315468" y="1481328"/>
                  </a:lnTo>
                  <a:lnTo>
                    <a:pt x="288798" y="1546860"/>
                  </a:lnTo>
                  <a:lnTo>
                    <a:pt x="236220" y="1683258"/>
                  </a:lnTo>
                  <a:lnTo>
                    <a:pt x="183642" y="1828038"/>
                  </a:lnTo>
                  <a:lnTo>
                    <a:pt x="157734" y="1901952"/>
                  </a:lnTo>
                  <a:lnTo>
                    <a:pt x="105156" y="2054352"/>
                  </a:lnTo>
                  <a:lnTo>
                    <a:pt x="52578" y="2209800"/>
                  </a:lnTo>
                  <a:lnTo>
                    <a:pt x="41351" y="2243785"/>
                  </a:lnTo>
                  <a:lnTo>
                    <a:pt x="80010" y="2084070"/>
                  </a:lnTo>
                  <a:lnTo>
                    <a:pt x="106680" y="1978152"/>
                  </a:lnTo>
                  <a:lnTo>
                    <a:pt x="132588" y="1872234"/>
                  </a:lnTo>
                  <a:lnTo>
                    <a:pt x="158496" y="1768602"/>
                  </a:lnTo>
                  <a:lnTo>
                    <a:pt x="185166" y="1665732"/>
                  </a:lnTo>
                  <a:lnTo>
                    <a:pt x="211074" y="1564386"/>
                  </a:lnTo>
                  <a:lnTo>
                    <a:pt x="263652" y="1367790"/>
                  </a:lnTo>
                  <a:lnTo>
                    <a:pt x="289560" y="1273302"/>
                  </a:lnTo>
                  <a:lnTo>
                    <a:pt x="302514" y="1227582"/>
                  </a:lnTo>
                  <a:lnTo>
                    <a:pt x="316230" y="1181862"/>
                  </a:lnTo>
                  <a:lnTo>
                    <a:pt x="329184" y="1136904"/>
                  </a:lnTo>
                  <a:lnTo>
                    <a:pt x="355092" y="1050036"/>
                  </a:lnTo>
                  <a:lnTo>
                    <a:pt x="381000" y="966978"/>
                  </a:lnTo>
                  <a:lnTo>
                    <a:pt x="394716" y="926592"/>
                  </a:lnTo>
                  <a:lnTo>
                    <a:pt x="407670" y="886968"/>
                  </a:lnTo>
                  <a:lnTo>
                    <a:pt x="433578" y="811530"/>
                  </a:lnTo>
                  <a:lnTo>
                    <a:pt x="459486" y="740664"/>
                  </a:lnTo>
                  <a:lnTo>
                    <a:pt x="485394" y="673608"/>
                  </a:lnTo>
                  <a:lnTo>
                    <a:pt x="525018" y="580644"/>
                  </a:lnTo>
                  <a:lnTo>
                    <a:pt x="550926" y="523494"/>
                  </a:lnTo>
                  <a:lnTo>
                    <a:pt x="589788" y="444246"/>
                  </a:lnTo>
                  <a:lnTo>
                    <a:pt x="615696" y="394716"/>
                  </a:lnTo>
                  <a:lnTo>
                    <a:pt x="642366" y="348234"/>
                  </a:lnTo>
                  <a:lnTo>
                    <a:pt x="655320" y="325374"/>
                  </a:lnTo>
                  <a:lnTo>
                    <a:pt x="681228" y="281940"/>
                  </a:lnTo>
                  <a:lnTo>
                    <a:pt x="707136" y="240792"/>
                  </a:lnTo>
                  <a:lnTo>
                    <a:pt x="745998" y="181356"/>
                  </a:lnTo>
                  <a:lnTo>
                    <a:pt x="785622" y="124968"/>
                  </a:lnTo>
                  <a:lnTo>
                    <a:pt x="811530" y="89154"/>
                  </a:lnTo>
                  <a:lnTo>
                    <a:pt x="837438" y="52578"/>
                  </a:lnTo>
                  <a:lnTo>
                    <a:pt x="864108" y="17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23966" y="2362199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7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7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10250" y="2348483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3"/>
                  </a:lnTo>
                  <a:lnTo>
                    <a:pt x="28194" y="13716"/>
                  </a:lnTo>
                  <a:lnTo>
                    <a:pt x="28194" y="28193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3"/>
                  </a:moveTo>
                  <a:lnTo>
                    <a:pt x="28194" y="13716"/>
                  </a:lnTo>
                  <a:lnTo>
                    <a:pt x="13715" y="28193"/>
                  </a:lnTo>
                  <a:lnTo>
                    <a:pt x="28194" y="28193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3"/>
                  </a:lnTo>
                  <a:lnTo>
                    <a:pt x="13715" y="28193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23965" y="23622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4.1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分類邊界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10250" y="3046476"/>
            <a:ext cx="4295775" cy="397510"/>
            <a:chOff x="5810250" y="3046476"/>
            <a:chExt cx="4295775" cy="397510"/>
          </a:xfrm>
        </p:grpSpPr>
        <p:sp>
          <p:nvSpPr>
            <p:cNvPr id="29" name="object 29"/>
            <p:cNvSpPr/>
            <p:nvPr/>
          </p:nvSpPr>
          <p:spPr>
            <a:xfrm>
              <a:off x="5823966" y="3060954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5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5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10250" y="3046476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6"/>
                  </a:lnTo>
                  <a:lnTo>
                    <a:pt x="4267200" y="14478"/>
                  </a:lnTo>
                  <a:lnTo>
                    <a:pt x="4280916" y="28956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80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4" y="368808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13715" y="368808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808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6"/>
                  </a:moveTo>
                  <a:lnTo>
                    <a:pt x="4267200" y="14478"/>
                  </a:lnTo>
                  <a:lnTo>
                    <a:pt x="4267200" y="28956"/>
                  </a:lnTo>
                  <a:lnTo>
                    <a:pt x="4280916" y="28956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4280916" y="28956"/>
                  </a:lnTo>
                  <a:lnTo>
                    <a:pt x="4267200" y="28956"/>
                  </a:lnTo>
                  <a:lnTo>
                    <a:pt x="4267200" y="368808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808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823965" y="3060954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4.2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線性回歸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10250" y="3720084"/>
            <a:ext cx="4295775" cy="375285"/>
            <a:chOff x="5810250" y="3720084"/>
            <a:chExt cx="4295775" cy="375285"/>
          </a:xfrm>
        </p:grpSpPr>
        <p:sp>
          <p:nvSpPr>
            <p:cNvPr id="33" name="object 33"/>
            <p:cNvSpPr/>
            <p:nvPr/>
          </p:nvSpPr>
          <p:spPr>
            <a:xfrm>
              <a:off x="5823966" y="3733800"/>
              <a:ext cx="4267200" cy="346710"/>
            </a:xfrm>
            <a:custGeom>
              <a:avLst/>
              <a:gdLst/>
              <a:ahLst/>
              <a:cxnLst/>
              <a:rect l="l" t="t" r="r" b="b"/>
              <a:pathLst>
                <a:path w="4267200" h="346710">
                  <a:moveTo>
                    <a:pt x="4267199" y="346710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46710"/>
                  </a:lnTo>
                  <a:lnTo>
                    <a:pt x="4267199" y="346710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10250" y="3720084"/>
              <a:ext cx="4295775" cy="375285"/>
            </a:xfrm>
            <a:custGeom>
              <a:avLst/>
              <a:gdLst/>
              <a:ahLst/>
              <a:cxnLst/>
              <a:rect l="l" t="t" r="r" b="b"/>
              <a:pathLst>
                <a:path w="4295775" h="375285">
                  <a:moveTo>
                    <a:pt x="4295394" y="374903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6" y="374904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74903"/>
                  </a:lnTo>
                  <a:lnTo>
                    <a:pt x="4295394" y="374903"/>
                  </a:lnTo>
                  <a:close/>
                </a:path>
                <a:path w="4295775" h="375285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75285">
                  <a:moveTo>
                    <a:pt x="28194" y="345948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4" y="374904"/>
                  </a:lnTo>
                  <a:lnTo>
                    <a:pt x="4267200" y="374903"/>
                  </a:lnTo>
                  <a:lnTo>
                    <a:pt x="4267200" y="360425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28194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6" y="374904"/>
                  </a:lnTo>
                  <a:lnTo>
                    <a:pt x="28194" y="374904"/>
                  </a:lnTo>
                  <a:close/>
                </a:path>
                <a:path w="4295775" h="375285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45948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4280916" y="374903"/>
                  </a:moveTo>
                  <a:lnTo>
                    <a:pt x="4280916" y="345948"/>
                  </a:lnTo>
                  <a:lnTo>
                    <a:pt x="4267200" y="360425"/>
                  </a:lnTo>
                  <a:lnTo>
                    <a:pt x="4267200" y="374903"/>
                  </a:lnTo>
                  <a:lnTo>
                    <a:pt x="42809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23965" y="37338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4.3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使用回歸進行分類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810250" y="4423409"/>
            <a:ext cx="4295775" cy="397510"/>
            <a:chOff x="5810250" y="4423409"/>
            <a:chExt cx="4295775" cy="397510"/>
          </a:xfrm>
        </p:grpSpPr>
        <p:sp>
          <p:nvSpPr>
            <p:cNvPr id="37" name="object 37"/>
            <p:cNvSpPr/>
            <p:nvPr/>
          </p:nvSpPr>
          <p:spPr>
            <a:xfrm>
              <a:off x="5823966" y="4437125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8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8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0250" y="4423409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823965" y="4437126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4.4 </a:t>
            </a:r>
            <a:r>
              <a:rPr lang="zh-TW" altLang="en-US" sz="1800" spc="-95" dirty="0" smtClean="0">
                <a:latin typeface="Trebuchet MS"/>
                <a:cs typeface="Trebuchet MS"/>
              </a:rPr>
              <a:t>羅吉斯回歸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10250" y="5096255"/>
            <a:ext cx="4295775" cy="397510"/>
            <a:chOff x="5810250" y="5096255"/>
            <a:chExt cx="4295775" cy="397510"/>
          </a:xfrm>
        </p:grpSpPr>
        <p:sp>
          <p:nvSpPr>
            <p:cNvPr id="41" name="object 41"/>
            <p:cNvSpPr/>
            <p:nvPr/>
          </p:nvSpPr>
          <p:spPr>
            <a:xfrm>
              <a:off x="5823966" y="5110733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6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6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0250" y="5096255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5"/>
                  </a:lnTo>
                  <a:lnTo>
                    <a:pt x="4267200" y="14477"/>
                  </a:lnTo>
                  <a:lnTo>
                    <a:pt x="4280916" y="28955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5"/>
                  </a:moveTo>
                  <a:lnTo>
                    <a:pt x="4267200" y="14477"/>
                  </a:lnTo>
                  <a:lnTo>
                    <a:pt x="4267200" y="28955"/>
                  </a:lnTo>
                  <a:lnTo>
                    <a:pt x="4280916" y="28955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955"/>
                  </a:lnTo>
                  <a:lnTo>
                    <a:pt x="4267200" y="28955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902705" y="5101082"/>
            <a:ext cx="336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4.5 </a:t>
            </a:r>
            <a:r>
              <a:rPr lang="zh-TW" altLang="en-US" sz="1800" spc="-60" dirty="0" smtClean="0">
                <a:latin typeface="Trebuchet MS"/>
                <a:cs typeface="Trebuchet MS"/>
              </a:rPr>
              <a:t>支持向量機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02705" y="5786882"/>
            <a:ext cx="2762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4.6 </a:t>
            </a:r>
            <a:r>
              <a:rPr lang="zh-TW" altLang="en-US" sz="1800" spc="-75" dirty="0" smtClean="0">
                <a:latin typeface="Trebuchet MS"/>
                <a:cs typeface="Trebuchet MS"/>
              </a:rPr>
              <a:t>集成學習法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57527" y="5586983"/>
            <a:ext cx="3435096" cy="941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5782055" y="4937759"/>
            <a:ext cx="4349750" cy="1374775"/>
            <a:chOff x="5782055" y="4937759"/>
            <a:chExt cx="4349750" cy="1374775"/>
          </a:xfrm>
        </p:grpSpPr>
        <p:sp>
          <p:nvSpPr>
            <p:cNvPr id="45" name="object 45"/>
            <p:cNvSpPr/>
            <p:nvPr/>
          </p:nvSpPr>
          <p:spPr>
            <a:xfrm>
              <a:off x="5823965" y="5796533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6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6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82055" y="4937759"/>
              <a:ext cx="4349496" cy="1374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067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4.4: </a:t>
            </a:r>
            <a:r>
              <a:rPr lang="zh-TW" altLang="en-US" spc="-229" dirty="0" smtClean="0"/>
              <a:t>羅吉斯回歸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137920"/>
            <a:ext cx="10164064" cy="5216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145" dirty="0">
                <a:latin typeface="Trebuchet MS"/>
                <a:cs typeface="Trebuchet MS"/>
              </a:rPr>
              <a:t>藉</a:t>
            </a:r>
            <a:r>
              <a:rPr lang="zh-TW" altLang="en-US" sz="2400" b="1" spc="-145" dirty="0" smtClean="0">
                <a:latin typeface="Trebuchet MS"/>
                <a:cs typeface="Trebuchet MS"/>
              </a:rPr>
              <a:t>由使用預測機率可以表現得更好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Trebuchet MS"/>
              <a:cs typeface="Trebuchet MS"/>
            </a:endParaRPr>
          </a:p>
          <a:p>
            <a:pPr marL="227965">
              <a:lnSpc>
                <a:spcPct val="100000"/>
              </a:lnSpc>
              <a:spcBef>
                <a:spcPts val="5"/>
              </a:spcBef>
            </a:pPr>
            <a:r>
              <a:rPr lang="zh-TW" altLang="en-US" sz="2400" spc="-110" dirty="0" smtClean="0">
                <a:latin typeface="Trebuchet MS"/>
                <a:cs typeface="Trebuchet MS"/>
              </a:rPr>
              <a:t>機率經常很有用</a:t>
            </a:r>
            <a:r>
              <a:rPr sz="2400" spc="-484" dirty="0" smtClean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…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95" dirty="0">
                <a:latin typeface="Trebuchet MS"/>
                <a:cs typeface="Trebuchet MS"/>
              </a:rPr>
              <a:t>Naïve </a:t>
            </a:r>
            <a:r>
              <a:rPr sz="2400" spc="-100" dirty="0" smtClean="0">
                <a:latin typeface="Trebuchet MS"/>
                <a:cs typeface="Trebuchet MS"/>
              </a:rPr>
              <a:t>Bayes</a:t>
            </a:r>
            <a:r>
              <a:rPr lang="zh-TW" altLang="en-US" sz="2400" spc="-100" dirty="0">
                <a:latin typeface="Trebuchet MS"/>
                <a:cs typeface="Trebuchet MS"/>
              </a:rPr>
              <a:t>很</a:t>
            </a:r>
            <a:r>
              <a:rPr lang="zh-TW" altLang="en-US" sz="2400" spc="-100" dirty="0" smtClean="0">
                <a:latin typeface="Trebuchet MS"/>
                <a:cs typeface="Trebuchet MS"/>
              </a:rPr>
              <a:t>明顯地</a:t>
            </a:r>
            <a:r>
              <a:rPr lang="zh-TW" altLang="en-US" sz="2400" spc="-90" dirty="0" smtClean="0">
                <a:latin typeface="Trebuchet MS"/>
                <a:cs typeface="Trebuchet MS"/>
              </a:rPr>
              <a:t>產生了機率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4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i="1" spc="-75" dirty="0" smtClean="0">
                <a:latin typeface="Trebuchet MS"/>
                <a:cs typeface="Trebuchet MS"/>
              </a:rPr>
              <a:t>開</a:t>
            </a:r>
            <a:r>
              <a:rPr lang="zh-TW" altLang="en-US" i="1" spc="-75" dirty="0">
                <a:latin typeface="Trebuchet MS"/>
                <a:cs typeface="Trebuchet MS"/>
              </a:rPr>
              <a:t>啟</a:t>
            </a:r>
            <a:r>
              <a:rPr sz="1800" b="1" i="1" spc="-14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1800" b="1" i="1" spc="-145" dirty="0" smtClean="0">
                <a:latin typeface="Trebuchet MS"/>
                <a:cs typeface="Trebuchet MS"/>
              </a:rPr>
              <a:t>檔案然後運行</a:t>
            </a:r>
            <a:r>
              <a:rPr sz="1800" b="1" i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Bayes</a:t>
            </a:r>
            <a:r>
              <a:rPr lang="zh-TW" altLang="en-US" sz="1800" b="1" i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1800" b="1" i="1" spc="-114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NaiveBayes</a:t>
            </a:r>
            <a:r>
              <a:rPr sz="1800" b="1" i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altLang="zh-TW" sz="1800" b="1" spc="-90" dirty="0" smtClean="0">
                <a:latin typeface="Trebuchet MS"/>
                <a:cs typeface="Trebuchet MS"/>
              </a:rPr>
              <a:t>(</a:t>
            </a:r>
            <a:r>
              <a:rPr lang="zh-TW" altLang="en-US" sz="1800" b="1" spc="-90" dirty="0" smtClean="0">
                <a:latin typeface="Trebuchet MS"/>
                <a:cs typeface="Trebuchet MS"/>
              </a:rPr>
              <a:t>使用</a:t>
            </a:r>
            <a:r>
              <a:rPr sz="1800" b="1" spc="-75" dirty="0" smtClean="0">
                <a:latin typeface="Trebuchet MS"/>
                <a:cs typeface="Trebuchet MS"/>
              </a:rPr>
              <a:t>90%</a:t>
            </a:r>
            <a:r>
              <a:rPr lang="zh-TW" altLang="en-US" sz="1800" b="1" spc="-75" dirty="0" smtClean="0">
                <a:latin typeface="Trebuchet MS"/>
                <a:cs typeface="Trebuchet MS"/>
              </a:rPr>
              <a:t>的</a:t>
            </a:r>
            <a:r>
              <a:rPr sz="1800" b="1" spc="-120" dirty="0" smtClean="0">
                <a:latin typeface="Trebuchet MS"/>
                <a:cs typeface="Trebuchet MS"/>
              </a:rPr>
              <a:t>percentage</a:t>
            </a:r>
            <a:r>
              <a:rPr sz="1800" b="1" spc="-380" dirty="0" smtClean="0">
                <a:latin typeface="Trebuchet MS"/>
                <a:cs typeface="Trebuchet MS"/>
              </a:rPr>
              <a:t> </a:t>
            </a:r>
            <a:r>
              <a:rPr sz="1800" b="1" spc="-90" dirty="0" smtClean="0">
                <a:latin typeface="Trebuchet MS"/>
                <a:cs typeface="Trebuchet MS"/>
              </a:rPr>
              <a:t>split</a:t>
            </a:r>
            <a:r>
              <a:rPr lang="en-US" altLang="zh-TW" sz="1800" b="1" spc="-90" dirty="0" smtClean="0">
                <a:latin typeface="Trebuchet MS"/>
                <a:cs typeface="Trebuchet MS"/>
              </a:rPr>
              <a:t>)</a:t>
            </a:r>
            <a:endParaRPr sz="18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i="1" spc="-90" dirty="0" smtClean="0">
                <a:latin typeface="Trebuchet MS"/>
                <a:cs typeface="Trebuchet MS"/>
              </a:rPr>
              <a:t>觀</a:t>
            </a:r>
            <a:r>
              <a:rPr lang="zh-TW" altLang="en-US" i="1" spc="-90" dirty="0">
                <a:latin typeface="Trebuchet MS"/>
                <a:cs typeface="Trebuchet MS"/>
              </a:rPr>
              <a:t>察</a:t>
            </a:r>
            <a:r>
              <a:rPr lang="zh-TW" altLang="en-US" sz="1800" i="1" spc="-90" dirty="0" smtClean="0">
                <a:latin typeface="Trebuchet MS"/>
                <a:cs typeface="Trebuchet MS"/>
              </a:rPr>
              <a:t>各個欄位</a:t>
            </a:r>
            <a:r>
              <a:rPr lang="zh-TW" altLang="en-US" i="1" spc="-95" dirty="0">
                <a:latin typeface="Trebuchet MS"/>
                <a:cs typeface="Trebuchet MS"/>
              </a:rPr>
              <a:t>：</a:t>
            </a:r>
            <a:r>
              <a:rPr sz="1800" i="1" spc="-110" dirty="0" smtClean="0">
                <a:latin typeface="Trebuchet MS"/>
                <a:cs typeface="Trebuchet MS"/>
              </a:rPr>
              <a:t>actual</a:t>
            </a:r>
            <a:r>
              <a:rPr sz="1800" i="1" spc="-110" dirty="0">
                <a:latin typeface="Trebuchet MS"/>
                <a:cs typeface="Trebuchet MS"/>
              </a:rPr>
              <a:t>, </a:t>
            </a:r>
            <a:r>
              <a:rPr sz="1800" i="1" spc="-125" dirty="0">
                <a:latin typeface="Trebuchet MS"/>
                <a:cs typeface="Trebuchet MS"/>
              </a:rPr>
              <a:t>predicted, </a:t>
            </a:r>
            <a:r>
              <a:rPr sz="1800" i="1" spc="-150" dirty="0">
                <a:latin typeface="Trebuchet MS"/>
                <a:cs typeface="Trebuchet MS"/>
              </a:rPr>
              <a:t>error, </a:t>
            </a:r>
            <a:r>
              <a:rPr sz="1800" i="1" spc="-90" dirty="0">
                <a:latin typeface="Trebuchet MS"/>
                <a:cs typeface="Trebuchet MS"/>
              </a:rPr>
              <a:t>prob</a:t>
            </a:r>
            <a:r>
              <a:rPr sz="1800" i="1" spc="-260" dirty="0">
                <a:latin typeface="Trebuchet MS"/>
                <a:cs typeface="Trebuchet MS"/>
              </a:rPr>
              <a:t> </a:t>
            </a:r>
            <a:r>
              <a:rPr sz="1800" i="1" spc="-105" dirty="0">
                <a:latin typeface="Trebuchet MS"/>
                <a:cs typeface="Trebuchet MS"/>
              </a:rPr>
              <a:t>distribution</a:t>
            </a:r>
            <a:endParaRPr sz="1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59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其他也能產生機率的方法</a:t>
            </a:r>
            <a:r>
              <a:rPr sz="2400" spc="-110" dirty="0" smtClean="0">
                <a:latin typeface="Trebuchet MS"/>
                <a:cs typeface="Trebuchet MS"/>
              </a:rPr>
              <a:t>…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4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1800" i="1" spc="-75" dirty="0" smtClean="0">
                <a:latin typeface="Trebuchet MS"/>
                <a:cs typeface="Trebuchet MS"/>
              </a:rPr>
              <a:t>運行</a:t>
            </a:r>
            <a:r>
              <a:rPr sz="1800" i="1" spc="-75" dirty="0" smtClean="0">
                <a:latin typeface="Trebuchet MS"/>
                <a:cs typeface="Trebuchet MS"/>
              </a:rPr>
              <a:t> </a:t>
            </a:r>
            <a:r>
              <a:rPr sz="1800" b="1" i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1800" b="1" i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1800" b="1" i="1" spc="-14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ZeroR</a:t>
            </a:r>
            <a:r>
              <a:rPr sz="1800" i="1" spc="-145" dirty="0">
                <a:latin typeface="Trebuchet MS"/>
                <a:cs typeface="Trebuchet MS"/>
              </a:rPr>
              <a:t>. </a:t>
            </a:r>
            <a:r>
              <a:rPr lang="zh-TW" altLang="en-US" sz="1800" i="1" spc="-145" dirty="0" smtClean="0">
                <a:latin typeface="Trebuchet MS"/>
                <a:cs typeface="Trebuchet MS"/>
              </a:rPr>
              <a:t>為何</a:t>
            </a:r>
            <a:r>
              <a:rPr lang="en-US" altLang="zh-TW" spc="-105" dirty="0">
                <a:latin typeface="Trebuchet MS"/>
                <a:cs typeface="Trebuchet MS"/>
              </a:rPr>
              <a:t>[</a:t>
            </a:r>
            <a:r>
              <a:rPr lang="en-US" altLang="zh-TW" i="1" spc="-105" dirty="0" err="1">
                <a:latin typeface="Trebuchet MS"/>
                <a:cs typeface="Trebuchet MS"/>
              </a:rPr>
              <a:t>tested_negative</a:t>
            </a:r>
            <a:r>
              <a:rPr lang="en-US" altLang="zh-TW" i="1" spc="-105" dirty="0">
                <a:latin typeface="Trebuchet MS"/>
                <a:cs typeface="Trebuchet MS"/>
              </a:rPr>
              <a:t>,</a:t>
            </a:r>
            <a:r>
              <a:rPr lang="en-US" altLang="zh-TW" i="1" spc="-380" dirty="0">
                <a:latin typeface="Trebuchet MS"/>
                <a:cs typeface="Trebuchet MS"/>
              </a:rPr>
              <a:t> </a:t>
            </a:r>
            <a:r>
              <a:rPr lang="en-US" altLang="zh-TW" i="1" spc="-90" dirty="0" err="1">
                <a:latin typeface="Trebuchet MS"/>
                <a:cs typeface="Trebuchet MS"/>
              </a:rPr>
              <a:t>tested_positive</a:t>
            </a:r>
            <a:r>
              <a:rPr lang="en-US" altLang="zh-TW" i="1" spc="-90" dirty="0" smtClean="0">
                <a:latin typeface="Trebuchet MS"/>
                <a:cs typeface="Trebuchet MS"/>
              </a:rPr>
              <a:t>]</a:t>
            </a:r>
            <a:r>
              <a:rPr lang="zh-TW" altLang="en-US" i="1" spc="-90" dirty="0" smtClean="0">
                <a:latin typeface="Trebuchet MS"/>
                <a:cs typeface="Trebuchet MS"/>
              </a:rPr>
              <a:t>的</a:t>
            </a:r>
            <a:r>
              <a:rPr lang="zh-TW" altLang="en-US" sz="1800" i="1" spc="-145" dirty="0" smtClean="0">
                <a:latin typeface="Trebuchet MS"/>
                <a:cs typeface="Trebuchet MS"/>
              </a:rPr>
              <a:t>機率是</a:t>
            </a:r>
            <a:r>
              <a:rPr sz="1800" spc="-95" dirty="0" smtClean="0">
                <a:latin typeface="Trebuchet MS"/>
                <a:cs typeface="Trebuchet MS"/>
              </a:rPr>
              <a:t>[</a:t>
            </a:r>
            <a:r>
              <a:rPr sz="1800" i="1" spc="-95" dirty="0">
                <a:latin typeface="Trebuchet MS"/>
                <a:cs typeface="Trebuchet MS"/>
              </a:rPr>
              <a:t>0.648, </a:t>
            </a:r>
            <a:r>
              <a:rPr sz="1800" i="1" spc="-75" dirty="0">
                <a:latin typeface="Trebuchet MS"/>
                <a:cs typeface="Trebuchet MS"/>
              </a:rPr>
              <a:t>0.352</a:t>
            </a:r>
            <a:r>
              <a:rPr sz="1800" spc="-75" dirty="0" smtClean="0">
                <a:latin typeface="Trebuchet MS"/>
                <a:cs typeface="Trebuchet MS"/>
              </a:rPr>
              <a:t>]</a:t>
            </a:r>
            <a:r>
              <a:rPr lang="zh-TW" altLang="en-US" sz="1800" spc="-75" dirty="0" smtClean="0">
                <a:latin typeface="Trebuchet MS"/>
                <a:cs typeface="Trebuchet MS"/>
              </a:rPr>
              <a:t>？</a:t>
            </a:r>
            <a:endParaRPr sz="18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sz="1800" i="1" spc="40" dirty="0" smtClean="0">
                <a:latin typeface="Trebuchet MS"/>
                <a:cs typeface="Trebuchet MS"/>
              </a:rPr>
              <a:t>90%</a:t>
            </a:r>
            <a:r>
              <a:rPr lang="zh-TW" altLang="en-US" i="1" spc="-130" dirty="0" smtClean="0">
                <a:latin typeface="Trebuchet MS"/>
                <a:cs typeface="Trebuchet MS"/>
              </a:rPr>
              <a:t>的訓練</a:t>
            </a:r>
            <a:r>
              <a:rPr lang="zh-TW" altLang="en-US" sz="1800" i="1" spc="-90" dirty="0" smtClean="0">
                <a:latin typeface="Trebuchet MS"/>
                <a:cs typeface="Trebuchet MS"/>
              </a:rPr>
              <a:t>集裡有</a:t>
            </a:r>
            <a:r>
              <a:rPr sz="1800" i="1" spc="-35" dirty="0" smtClean="0">
                <a:latin typeface="Trebuchet MS"/>
                <a:cs typeface="Trebuchet MS"/>
              </a:rPr>
              <a:t>448</a:t>
            </a:r>
            <a:r>
              <a:rPr sz="1800" i="1" spc="-130" dirty="0" smtClean="0">
                <a:latin typeface="Trebuchet MS"/>
                <a:cs typeface="Trebuchet MS"/>
              </a:rPr>
              <a:t> </a:t>
            </a:r>
            <a:r>
              <a:rPr sz="1800" i="1" spc="-95" dirty="0" err="1" smtClean="0">
                <a:latin typeface="Trebuchet MS"/>
                <a:cs typeface="Trebuchet MS"/>
              </a:rPr>
              <a:t>negatve</a:t>
            </a:r>
            <a:r>
              <a:rPr lang="zh-TW" altLang="en-US" sz="1800" i="1" spc="-95" dirty="0" smtClean="0">
                <a:latin typeface="Trebuchet MS"/>
                <a:cs typeface="Trebuchet MS"/>
              </a:rPr>
              <a:t>的實例，</a:t>
            </a:r>
            <a:r>
              <a:rPr sz="1800" i="1" spc="-35" dirty="0" smtClean="0">
                <a:latin typeface="Trebuchet MS"/>
                <a:cs typeface="Trebuchet MS"/>
              </a:rPr>
              <a:t>243</a:t>
            </a:r>
            <a:r>
              <a:rPr lang="zh-TW" altLang="en-US" sz="1800" i="1" spc="-35" dirty="0" smtClean="0">
                <a:latin typeface="Trebuchet MS"/>
                <a:cs typeface="Trebuchet MS"/>
              </a:rPr>
              <a:t>個</a:t>
            </a:r>
            <a:r>
              <a:rPr sz="1800" i="1" spc="-100" dirty="0" smtClean="0">
                <a:latin typeface="Trebuchet MS"/>
                <a:cs typeface="Trebuchet MS"/>
              </a:rPr>
              <a:t>positive</a:t>
            </a:r>
            <a:r>
              <a:rPr lang="zh-TW" altLang="en-US" sz="1800" i="1" spc="-100" dirty="0" smtClean="0">
                <a:latin typeface="Trebuchet MS"/>
                <a:cs typeface="Trebuchet MS"/>
              </a:rPr>
              <a:t>的實例</a:t>
            </a:r>
            <a:endParaRPr sz="1800" dirty="0">
              <a:latin typeface="Trebuchet MS"/>
              <a:cs typeface="Trebuchet MS"/>
            </a:endParaRPr>
          </a:p>
          <a:p>
            <a:pPr marL="771525">
              <a:lnSpc>
                <a:spcPct val="100000"/>
              </a:lnSpc>
              <a:spcBef>
                <a:spcPts val="505"/>
              </a:spcBef>
              <a:tabLst>
                <a:tab pos="1123315" algn="l"/>
              </a:tabLst>
            </a:pPr>
            <a:r>
              <a:rPr sz="1800" spc="235" dirty="0">
                <a:latin typeface="Trebuchet MS"/>
                <a:cs typeface="Trebuchet MS"/>
              </a:rPr>
              <a:t>–	</a:t>
            </a:r>
            <a:r>
              <a:rPr sz="1800" spc="-75" dirty="0">
                <a:latin typeface="Trebuchet MS"/>
                <a:cs typeface="Trebuchet MS"/>
              </a:rPr>
              <a:t>(</a:t>
            </a:r>
            <a:r>
              <a:rPr sz="1800" i="1" spc="-75" dirty="0">
                <a:latin typeface="Trebuchet MS"/>
                <a:cs typeface="Trebuchet MS"/>
              </a:rPr>
              <a:t>448+1</a:t>
            </a:r>
            <a:r>
              <a:rPr sz="1800" spc="-75" dirty="0">
                <a:latin typeface="Trebuchet MS"/>
                <a:cs typeface="Trebuchet MS"/>
              </a:rPr>
              <a:t>)/(</a:t>
            </a:r>
            <a:r>
              <a:rPr sz="1800" i="1" spc="-75" dirty="0">
                <a:latin typeface="Trebuchet MS"/>
                <a:cs typeface="Trebuchet MS"/>
              </a:rPr>
              <a:t>448+1</a:t>
            </a:r>
            <a:r>
              <a:rPr sz="1800" i="1" spc="-100" dirty="0">
                <a:latin typeface="Trebuchet MS"/>
                <a:cs typeface="Trebuchet MS"/>
              </a:rPr>
              <a:t> </a:t>
            </a:r>
            <a:r>
              <a:rPr sz="1800" i="1" spc="-50" dirty="0">
                <a:latin typeface="Trebuchet MS"/>
                <a:cs typeface="Trebuchet MS"/>
              </a:rPr>
              <a:t>+</a:t>
            </a:r>
            <a:r>
              <a:rPr sz="1800" i="1" spc="-125" dirty="0">
                <a:latin typeface="Trebuchet MS"/>
                <a:cs typeface="Trebuchet MS"/>
              </a:rPr>
              <a:t> </a:t>
            </a:r>
            <a:r>
              <a:rPr sz="1800" i="1" spc="-55" dirty="0">
                <a:latin typeface="Trebuchet MS"/>
                <a:cs typeface="Trebuchet MS"/>
              </a:rPr>
              <a:t>243+1</a:t>
            </a:r>
            <a:r>
              <a:rPr sz="1800" spc="-55" dirty="0">
                <a:latin typeface="Trebuchet MS"/>
                <a:cs typeface="Trebuchet MS"/>
              </a:rPr>
              <a:t>)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i="1" spc="-50" dirty="0">
                <a:latin typeface="Trebuchet MS"/>
                <a:cs typeface="Trebuchet MS"/>
              </a:rPr>
              <a:t>=</a:t>
            </a:r>
            <a:r>
              <a:rPr sz="1800" i="1" spc="-135" dirty="0">
                <a:latin typeface="Trebuchet MS"/>
                <a:cs typeface="Trebuchet MS"/>
              </a:rPr>
              <a:t> </a:t>
            </a:r>
            <a:r>
              <a:rPr sz="1800" i="1" spc="-70" dirty="0">
                <a:latin typeface="Trebuchet MS"/>
                <a:cs typeface="Trebuchet MS"/>
              </a:rPr>
              <a:t>0.648</a:t>
            </a:r>
            <a:r>
              <a:rPr sz="1800" i="1" spc="-135" dirty="0">
                <a:latin typeface="Trebuchet MS"/>
                <a:cs typeface="Trebuchet MS"/>
              </a:rPr>
              <a:t> </a:t>
            </a:r>
            <a:r>
              <a:rPr sz="1800" spc="-165" dirty="0" smtClean="0">
                <a:latin typeface="Trebuchet MS"/>
                <a:cs typeface="Trebuchet MS"/>
              </a:rPr>
              <a:t>[</a:t>
            </a:r>
            <a:r>
              <a:rPr lang="zh-TW" altLang="en-US" i="1" spc="-165" dirty="0" smtClean="0">
                <a:latin typeface="Trebuchet MS"/>
                <a:cs typeface="Trebuchet MS"/>
              </a:rPr>
              <a:t>比較：</a:t>
            </a:r>
            <a:r>
              <a:rPr lang="zh-TW" altLang="en-US" i="1" spc="-125" dirty="0">
                <a:latin typeface="Trebuchet MS"/>
                <a:cs typeface="Trebuchet MS"/>
              </a:rPr>
              <a:t> </a:t>
            </a:r>
            <a:r>
              <a:rPr lang="zh-TW" altLang="en-US" i="1" spc="-125" dirty="0" smtClean="0">
                <a:latin typeface="Trebuchet MS"/>
                <a:cs typeface="Trebuchet MS"/>
              </a:rPr>
              <a:t>課程</a:t>
            </a:r>
            <a:r>
              <a:rPr lang="en-US" altLang="zh-TW" i="1" spc="-100" dirty="0" smtClean="0">
                <a:latin typeface="Trebuchet MS"/>
                <a:cs typeface="Trebuchet MS"/>
              </a:rPr>
              <a:t>3.2</a:t>
            </a:r>
            <a:r>
              <a:rPr lang="zh-TW" altLang="en-US" i="1" spc="-100" dirty="0">
                <a:latin typeface="Trebuchet MS"/>
                <a:cs typeface="Trebuchet MS"/>
              </a:rPr>
              <a:t>的</a:t>
            </a:r>
            <a:r>
              <a:rPr sz="1800" i="1" spc="-95" dirty="0" smtClean="0">
                <a:latin typeface="Trebuchet MS"/>
                <a:cs typeface="Trebuchet MS"/>
              </a:rPr>
              <a:t>Laplace</a:t>
            </a:r>
            <a:r>
              <a:rPr sz="1800" i="1" spc="-110" dirty="0" smtClean="0">
                <a:latin typeface="Trebuchet MS"/>
                <a:cs typeface="Trebuchet MS"/>
              </a:rPr>
              <a:t> correction</a:t>
            </a:r>
            <a:r>
              <a:rPr sz="1800" spc="-100" dirty="0" smtClean="0">
                <a:latin typeface="Trebuchet MS"/>
                <a:cs typeface="Trebuchet MS"/>
              </a:rPr>
              <a:t>]</a:t>
            </a:r>
            <a:endParaRPr sz="18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495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i="1" spc="-75" dirty="0" smtClean="0">
                <a:latin typeface="Trebuchet MS"/>
                <a:cs typeface="Trebuchet MS"/>
              </a:rPr>
              <a:t>運行</a:t>
            </a:r>
            <a:r>
              <a:rPr sz="1800" b="1" i="1" spc="-165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1800" b="1" i="1" spc="-16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1800" b="1" i="1" spc="-165" dirty="0" smtClean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endParaRPr sz="18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sz="1800" i="1" spc="-120" dirty="0" smtClean="0">
                <a:latin typeface="Trebuchet MS"/>
                <a:cs typeface="Trebuchet MS"/>
              </a:rPr>
              <a:t>J48</a:t>
            </a:r>
            <a:r>
              <a:rPr lang="zh-TW" altLang="en-US" sz="1800" i="1" spc="-120" dirty="0" smtClean="0">
                <a:latin typeface="Trebuchet MS"/>
                <a:cs typeface="Trebuchet MS"/>
              </a:rPr>
              <a:t>在內部使用機率來幫助修剪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 dirty="0">
              <a:latin typeface="Trebuchet MS"/>
              <a:cs typeface="Trebuchet MS"/>
            </a:endParaRPr>
          </a:p>
          <a:p>
            <a:pPr marL="227965">
              <a:lnSpc>
                <a:spcPct val="100000"/>
              </a:lnSpc>
            </a:pPr>
            <a:r>
              <a:rPr lang="zh-TW" altLang="en-US" sz="2400" spc="-20" dirty="0" smtClean="0">
                <a:latin typeface="Trebuchet MS"/>
                <a:cs typeface="Trebuchet MS"/>
              </a:rPr>
              <a:t>讓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線性回歸也產生機率！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131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8150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93" y="1865198"/>
            <a:ext cx="6858000" cy="484453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074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62940" y="929654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75" dirty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NaiveBayes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376" y="1690431"/>
            <a:ext cx="5100528" cy="429807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10311"/>
          <a:stretch/>
        </p:blipFill>
        <p:spPr>
          <a:xfrm>
            <a:off x="457200" y="2133600"/>
            <a:ext cx="4518660" cy="430814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658360" y="3379829"/>
            <a:ext cx="273304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14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488141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勾選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Plot training data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選項後，左鍵單擊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31210"/>
            <a:ext cx="5562600" cy="65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405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中，點選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Percentage 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前方的圓圈，並於後方的輸入框填上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。接著，按下下方的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990493"/>
            <a:ext cx="4648200" cy="45218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0493"/>
            <a:ext cx="4572000" cy="45085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801870" y="3581400"/>
            <a:ext cx="1828800" cy="990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4229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746899"/>
            <a:ext cx="11430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>
                <a:latin typeface="Trebuchet MS"/>
                <a:cs typeface="Trebuchet MS"/>
              </a:rPr>
              <a:t>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出現的視窗中，左鍵單擊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鈕，在出現的選單中左鍵單擊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PlainText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，接著按下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855449"/>
            <a:ext cx="3555408" cy="48501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40163"/>
          <a:stretch/>
        </p:blipFill>
        <p:spPr>
          <a:xfrm>
            <a:off x="4616546" y="2667000"/>
            <a:ext cx="2590800" cy="2711052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2895600" y="4038600"/>
            <a:ext cx="1828800" cy="990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423515"/>
            <a:ext cx="4038600" cy="542063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6640726" y="4038600"/>
            <a:ext cx="1828800" cy="990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7775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鈕運行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16" y="675960"/>
            <a:ext cx="4819048" cy="5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87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731502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 結果討論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679" t="16074" r="21824"/>
          <a:stretch/>
        </p:blipFill>
        <p:spPr>
          <a:xfrm>
            <a:off x="454891" y="1262289"/>
            <a:ext cx="5107709" cy="552065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72382" y="1175213"/>
            <a:ext cx="50305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■實例的</a:t>
            </a:r>
            <a:r>
              <a:rPr lang="zh-TW" altLang="en-US" sz="3600" dirty="0" smtClean="0">
                <a:solidFill>
                  <a:srgbClr val="FF0000"/>
                </a:solidFill>
              </a:rPr>
              <a:t>序號</a:t>
            </a:r>
            <a:endParaRPr lang="en-US" altLang="zh-TW" sz="3600" dirty="0">
              <a:solidFill>
                <a:srgbClr val="FF0000"/>
              </a:solidFill>
            </a:endParaRPr>
          </a:p>
          <a:p>
            <a:r>
              <a:rPr lang="zh-TW" altLang="en-US" sz="3600" dirty="0">
                <a:solidFill>
                  <a:srgbClr val="00B050"/>
                </a:solidFill>
              </a:rPr>
              <a:t>■</a:t>
            </a:r>
            <a:r>
              <a:rPr lang="zh-TW" altLang="en-US" sz="3600" dirty="0" smtClean="0">
                <a:solidFill>
                  <a:srgbClr val="00B050"/>
                </a:solidFill>
              </a:rPr>
              <a:t>實例</a:t>
            </a:r>
            <a:r>
              <a:rPr lang="zh-TW" altLang="en-US" sz="3600" dirty="0">
                <a:solidFill>
                  <a:srgbClr val="00B050"/>
                </a:solidFill>
              </a:rPr>
              <a:t>的</a:t>
            </a:r>
            <a:r>
              <a:rPr lang="zh-TW" altLang="en-US" sz="3600" dirty="0" smtClean="0">
                <a:solidFill>
                  <a:srgbClr val="00B050"/>
                </a:solidFill>
              </a:rPr>
              <a:t>實際類別</a:t>
            </a:r>
            <a:endParaRPr lang="en-US" altLang="zh-TW" sz="3600" dirty="0" smtClean="0">
              <a:solidFill>
                <a:srgbClr val="00B050"/>
              </a:solidFill>
            </a:endParaRPr>
          </a:p>
          <a:p>
            <a:r>
              <a:rPr lang="zh-TW" altLang="en-US" sz="3600" dirty="0" smtClean="0">
                <a:solidFill>
                  <a:srgbClr val="0070C0"/>
                </a:solidFill>
              </a:rPr>
              <a:t>■實例的預測類別</a:t>
            </a:r>
            <a:endParaRPr lang="en-US" altLang="zh-TW" sz="3600" dirty="0" smtClean="0">
              <a:solidFill>
                <a:srgbClr val="0070C0"/>
              </a:solidFill>
            </a:endParaRPr>
          </a:p>
          <a:p>
            <a:r>
              <a:rPr lang="zh-TW" altLang="en-US" sz="3600" dirty="0" smtClean="0">
                <a:solidFill>
                  <a:schemeClr val="accent6">
                    <a:lumMod val="75000"/>
                  </a:schemeClr>
                </a:solidFill>
              </a:rPr>
              <a:t>■</a:t>
            </a:r>
            <a:r>
              <a:rPr lang="en-US" altLang="zh-TW" sz="36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zh-TW" altLang="en-US" sz="3600" dirty="0" smtClean="0">
                <a:solidFill>
                  <a:schemeClr val="accent6">
                    <a:lumMod val="75000"/>
                  </a:schemeClr>
                </a:solidFill>
              </a:rPr>
              <a:t>號代表此次預測有誤</a:t>
            </a:r>
            <a:endParaRPr lang="en-US" altLang="zh-TW" sz="3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</a:rPr>
              <a:t>■預測機率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3468" y="2819399"/>
            <a:ext cx="455732" cy="3997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447800" y="2833255"/>
            <a:ext cx="609600" cy="1385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28982" y="2819399"/>
            <a:ext cx="690418" cy="1524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869178" y="2824864"/>
            <a:ext cx="401859" cy="1469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239323" y="2974728"/>
            <a:ext cx="1351477" cy="38417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032000" y="3124200"/>
            <a:ext cx="238168" cy="32142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580620" y="2971801"/>
            <a:ext cx="1381779" cy="384463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356293" y="2824864"/>
            <a:ext cx="804403" cy="14693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367479" y="2951019"/>
            <a:ext cx="509322" cy="386541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504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731502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 結果討論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195" t="16074" r="24837" b="52146"/>
          <a:stretch/>
        </p:blipFill>
        <p:spPr>
          <a:xfrm>
            <a:off x="304800" y="1262289"/>
            <a:ext cx="6705599" cy="283023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4800" y="4495800"/>
            <a:ext cx="1013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第一個實例對於</a:t>
            </a:r>
            <a:r>
              <a:rPr lang="en-US" altLang="zh-TW" sz="2400" dirty="0" smtClean="0"/>
              <a:t>negative</a:t>
            </a:r>
            <a:r>
              <a:rPr lang="zh-TW" altLang="en-US" sz="2400" dirty="0" smtClean="0"/>
              <a:t>的預測值為</a:t>
            </a:r>
            <a:r>
              <a:rPr lang="en-US" altLang="zh-TW" sz="2400" dirty="0" smtClean="0"/>
              <a:t>99%</a:t>
            </a:r>
            <a:r>
              <a:rPr lang="zh-TW" altLang="en-US" sz="2400" dirty="0" smtClean="0"/>
              <a:t>，所以我們判斷它是</a:t>
            </a:r>
            <a:r>
              <a:rPr lang="en-US" altLang="zh-TW" sz="2400" dirty="0" smtClean="0"/>
              <a:t>negative</a:t>
            </a:r>
            <a:r>
              <a:rPr lang="zh-TW" altLang="en-US" sz="2400" dirty="0" smtClean="0"/>
              <a:t>，實際也真的是</a:t>
            </a:r>
            <a:r>
              <a:rPr lang="en-US" altLang="zh-TW" sz="2400" dirty="0" smtClean="0"/>
              <a:t>negative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第二個實例</a:t>
            </a:r>
            <a:r>
              <a:rPr lang="en-US" altLang="zh-TW" sz="2400" dirty="0" smtClean="0"/>
              <a:t>negative</a:t>
            </a:r>
            <a:r>
              <a:rPr lang="zh-TW" altLang="en-US" sz="2400" dirty="0" smtClean="0"/>
              <a:t>有</a:t>
            </a:r>
            <a:r>
              <a:rPr lang="en-US" altLang="zh-TW" sz="2400" dirty="0" smtClean="0"/>
              <a:t>67%</a:t>
            </a:r>
            <a:r>
              <a:rPr lang="zh-TW" altLang="en-US" sz="2400" dirty="0" smtClean="0"/>
              <a:t>的機率，</a:t>
            </a:r>
            <a:r>
              <a:rPr lang="en-US" altLang="zh-TW" sz="2400" dirty="0" smtClean="0"/>
              <a:t>positive</a:t>
            </a:r>
            <a:r>
              <a:rPr lang="zh-TW" altLang="en-US" sz="2400" dirty="0" smtClean="0"/>
              <a:t>的機率為</a:t>
            </a:r>
            <a:r>
              <a:rPr lang="en-US" altLang="zh-TW" sz="2400" dirty="0"/>
              <a:t>33</a:t>
            </a:r>
            <a:r>
              <a:rPr lang="en-US" altLang="zh-TW" sz="2400" dirty="0" smtClean="0"/>
              <a:t>%</a:t>
            </a:r>
            <a:r>
              <a:rPr lang="zh-TW" altLang="en-US" sz="2400" dirty="0" smtClean="0"/>
              <a:t>，所以我們預測它</a:t>
            </a:r>
            <a:r>
              <a:rPr lang="zh-TW" altLang="en-US" sz="2400" dirty="0"/>
              <a:t>是</a:t>
            </a:r>
            <a:r>
              <a:rPr lang="en-US" altLang="zh-TW" sz="2400" dirty="0"/>
              <a:t>negative</a:t>
            </a:r>
            <a:r>
              <a:rPr lang="zh-TW" altLang="en-US" sz="2400" dirty="0"/>
              <a:t>的</a:t>
            </a:r>
            <a:r>
              <a:rPr lang="zh-TW" altLang="en-US" sz="2400" dirty="0" smtClean="0"/>
              <a:t>，</a:t>
            </a:r>
            <a:r>
              <a:rPr lang="zh-TW" altLang="en-US" sz="2400" dirty="0"/>
              <a:t>但</a:t>
            </a:r>
            <a:r>
              <a:rPr lang="zh-TW" altLang="en-US" sz="2400" dirty="0" smtClean="0"/>
              <a:t>實際是</a:t>
            </a:r>
            <a:r>
              <a:rPr lang="en-US" altLang="zh-TW" sz="2400" dirty="0" smtClean="0"/>
              <a:t>positive</a:t>
            </a:r>
            <a:r>
              <a:rPr lang="zh-TW" altLang="en-US" sz="2400" dirty="0" smtClean="0"/>
              <a:t>，所以預測錯誤，且</a:t>
            </a:r>
            <a:r>
              <a:rPr lang="en-US" altLang="zh-TW" sz="2400" dirty="0" smtClean="0"/>
              <a:t>error</a:t>
            </a:r>
            <a:r>
              <a:rPr lang="zh-TW" altLang="en-US" sz="2400" dirty="0" smtClean="0"/>
              <a:t>下方出現</a:t>
            </a:r>
            <a:r>
              <a:rPr lang="en-US" altLang="zh-TW" sz="2400" dirty="0" smtClean="0"/>
              <a:t>”+”</a:t>
            </a:r>
            <a:r>
              <a:rPr lang="zh-TW" altLang="en-US" sz="2400" dirty="0" smtClean="0"/>
              <a:t>號。</a:t>
            </a:r>
            <a:endParaRPr lang="en-US" altLang="zh-TW" sz="2400" dirty="0"/>
          </a:p>
        </p:txBody>
      </p:sp>
      <p:sp>
        <p:nvSpPr>
          <p:cNvPr id="15" name="矩形 14"/>
          <p:cNvSpPr/>
          <p:nvPr/>
        </p:nvSpPr>
        <p:spPr>
          <a:xfrm>
            <a:off x="304801" y="4495800"/>
            <a:ext cx="10134600" cy="96949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04799" y="5638800"/>
            <a:ext cx="10134601" cy="7959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14400" y="3615365"/>
            <a:ext cx="5715000" cy="1946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14401" y="3835783"/>
            <a:ext cx="5715000" cy="25673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173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接著我們試試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/>
            </a:r>
            <a:br>
              <a:rPr lang="en-US" altLang="zh-TW" sz="2800" b="1" spc="-175" dirty="0" smtClean="0">
                <a:latin typeface="Trebuchet MS"/>
                <a:cs typeface="Trebuchet MS"/>
              </a:rPr>
            </a:b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鈕，並在出現的選單中左鍵單擊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rules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7" y="2971800"/>
            <a:ext cx="4823272" cy="1752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8800"/>
            <a:ext cx="5410200" cy="4549222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4343400" y="3200400"/>
            <a:ext cx="2209800" cy="1143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261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19825"/>
            <a:ext cx="4648200" cy="64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357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結果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討論：</a:t>
            </a:r>
            <a:r>
              <a:rPr lang="zh-TW" altLang="en-US" sz="2800" b="1" dirty="0"/>
              <a:t>機率都是相同的，預測值也都是</a:t>
            </a:r>
            <a:r>
              <a:rPr lang="en-US" altLang="zh-TW" sz="2800" b="1" dirty="0" smtClean="0"/>
              <a:t>negative</a:t>
            </a:r>
            <a:endParaRPr lang="zh-TW" alt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102" t="14849" r="25509" b="4305"/>
          <a:stretch/>
        </p:blipFill>
        <p:spPr>
          <a:xfrm>
            <a:off x="533400" y="1559606"/>
            <a:ext cx="4572000" cy="50349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18825" y="2819399"/>
            <a:ext cx="455732" cy="3810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90800" y="2895601"/>
            <a:ext cx="1295400" cy="3733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311982" y="3276600"/>
            <a:ext cx="6727618" cy="3200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000" dirty="0"/>
              <a:t>我們選擇</a:t>
            </a:r>
            <a:r>
              <a:rPr lang="en-US" altLang="zh-TW" sz="2000" dirty="0"/>
              <a:t>90%</a:t>
            </a:r>
            <a:r>
              <a:rPr lang="zh-TW" altLang="en-US" sz="2000" dirty="0"/>
              <a:t>作為訓練資料，</a:t>
            </a:r>
            <a:r>
              <a:rPr lang="en-US" altLang="zh-TW" sz="2000" dirty="0"/>
              <a:t>10%</a:t>
            </a:r>
            <a:r>
              <a:rPr lang="zh-TW" altLang="en-US" sz="2000" dirty="0"/>
              <a:t>作為測試資料。</a:t>
            </a:r>
            <a:endParaRPr lang="en-US" altLang="zh-TW" sz="2000" dirty="0"/>
          </a:p>
          <a:p>
            <a:r>
              <a:rPr lang="zh-TW" altLang="en-US" sz="2000" dirty="0"/>
              <a:t>訓練資料集包含</a:t>
            </a:r>
            <a:r>
              <a:rPr lang="en-US" altLang="zh-TW" sz="2000" dirty="0"/>
              <a:t>448</a:t>
            </a:r>
            <a:r>
              <a:rPr lang="zh-TW" altLang="en-US" sz="2000" dirty="0"/>
              <a:t>個</a:t>
            </a:r>
            <a:r>
              <a:rPr lang="en-US" altLang="zh-TW" sz="2000" dirty="0"/>
              <a:t>negative</a:t>
            </a:r>
            <a:r>
              <a:rPr lang="zh-TW" altLang="en-US" sz="2000" dirty="0"/>
              <a:t>的實例和</a:t>
            </a:r>
            <a:r>
              <a:rPr lang="en-US" altLang="zh-TW" sz="2000" dirty="0"/>
              <a:t>243</a:t>
            </a:r>
            <a:r>
              <a:rPr lang="zh-TW" altLang="en-US" sz="2000" dirty="0"/>
              <a:t>個</a:t>
            </a:r>
            <a:r>
              <a:rPr lang="en-US" altLang="zh-TW" sz="2000" dirty="0"/>
              <a:t>positive</a:t>
            </a:r>
            <a:r>
              <a:rPr lang="zh-TW" altLang="en-US" sz="2000" dirty="0"/>
              <a:t>的實例。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記得</a:t>
            </a:r>
            <a:r>
              <a:rPr lang="en-US" altLang="zh-TW" sz="2000" dirty="0"/>
              <a:t>3.2</a:t>
            </a:r>
            <a:r>
              <a:rPr lang="zh-TW" altLang="en-US" sz="2000" dirty="0"/>
              <a:t>節的「拉普拉斯修正</a:t>
            </a:r>
            <a:r>
              <a:rPr lang="zh-TW" altLang="en-US" dirty="0"/>
              <a:t>」</a:t>
            </a:r>
            <a:r>
              <a:rPr lang="zh-TW" altLang="en-US" sz="2000" dirty="0"/>
              <a:t>嗎？為避免零次數問題，我們在每個數目上加</a:t>
            </a:r>
            <a:r>
              <a:rPr lang="en-US" altLang="zh-TW" sz="2000" dirty="0"/>
              <a:t>1</a:t>
            </a:r>
            <a:r>
              <a:rPr lang="zh-TW" altLang="en-US" sz="2000" dirty="0"/>
              <a:t>，得到</a:t>
            </a:r>
            <a:r>
              <a:rPr lang="en-US" altLang="zh-TW" sz="2000" dirty="0"/>
              <a:t>449</a:t>
            </a:r>
            <a:r>
              <a:rPr lang="zh-TW" altLang="en-US" sz="2000" dirty="0"/>
              <a:t>和</a:t>
            </a:r>
            <a:r>
              <a:rPr lang="en-US" altLang="zh-TW" sz="2000" dirty="0"/>
              <a:t>244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r>
              <a:rPr lang="zh-TW" altLang="en-US" sz="2000" dirty="0"/>
              <a:t>這樣就得到了</a:t>
            </a:r>
            <a:r>
              <a:rPr lang="en-US" altLang="zh-TW" sz="2000" dirty="0"/>
              <a:t>negative</a:t>
            </a:r>
            <a:r>
              <a:rPr lang="zh-TW" altLang="en-US" sz="2000" dirty="0"/>
              <a:t>實例的概率為</a:t>
            </a:r>
            <a:r>
              <a:rPr lang="en-US" altLang="zh-TW" sz="2000" dirty="0"/>
              <a:t>64.8%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zh-TW" altLang="en-US" sz="2000" b="1" dirty="0" smtClean="0"/>
              <a:t>複習</a:t>
            </a:r>
            <a:r>
              <a:rPr lang="zh-TW" altLang="en-US" sz="2000" b="1" dirty="0"/>
              <a:t>：</a:t>
            </a:r>
            <a:r>
              <a:rPr lang="en-US" altLang="zh-TW" sz="2000" b="1" dirty="0" err="1" smtClean="0"/>
              <a:t>ZeroR</a:t>
            </a:r>
            <a:r>
              <a:rPr lang="zh-TW" altLang="en-US" sz="2000" b="1" dirty="0" smtClean="0"/>
              <a:t>是</a:t>
            </a:r>
            <a:r>
              <a:rPr lang="zh-TW" altLang="en-US" sz="2000" b="1" dirty="0"/>
              <a:t>以比例最大的類來分類的分類器</a:t>
            </a:r>
            <a:r>
              <a:rPr lang="zh-TW" altLang="en-US" sz="2000" b="1" dirty="0" smtClean="0"/>
              <a:t>！</a:t>
            </a:r>
            <a:endParaRPr lang="zh-TW" altLang="en-US" sz="2000" dirty="0"/>
          </a:p>
          <a:p>
            <a:pPr algn="ctr"/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03639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9.</a:t>
            </a:r>
            <a:r>
              <a:rPr lang="zh-TW" altLang="en-US" sz="2800" b="1" spc="-175" dirty="0">
                <a:latin typeface="Trebuchet MS"/>
                <a:cs typeface="Trebuchet MS"/>
              </a:rPr>
              <a:t>接著我們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試試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鈕，並在出現的選單中左鍵單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trees</a:t>
            </a:r>
            <a:r>
              <a:rPr lang="zh-TW" altLang="en-US" sz="2800" b="1" spc="-175" dirty="0">
                <a:latin typeface="Trebuchet MS"/>
                <a:cs typeface="Trebuchet MS"/>
              </a:rPr>
              <a:t>資料夾下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7600"/>
            <a:ext cx="3658182" cy="1447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12" y="2133600"/>
            <a:ext cx="4380952" cy="441904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038600" y="3886200"/>
            <a:ext cx="2667000" cy="1219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9836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10.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85006"/>
            <a:ext cx="3152381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152400" y="675609"/>
            <a:ext cx="6019800" cy="3536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結果跟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一樣：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TW" sz="2800" b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如果小於某個值，就是</a:t>
            </a:r>
            <a:r>
              <a:rPr lang="en-US" sz="2800" b="1" spc="-175" dirty="0" err="1" smtClean="0">
                <a:latin typeface="Trebuchet MS"/>
                <a:cs typeface="Trebuchet MS"/>
              </a:rPr>
              <a:t>setosa</a:t>
            </a:r>
            <a:endParaRPr lang="en-US" sz="2800" b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如果值居中，就是</a:t>
            </a:r>
            <a:r>
              <a:rPr lang="en-US" sz="2800" b="1" spc="-175" dirty="0" smtClean="0">
                <a:latin typeface="Trebuchet MS"/>
                <a:cs typeface="Trebuchet MS"/>
              </a:rPr>
              <a:t>versicolor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如果在頂端，就是</a:t>
            </a:r>
            <a:r>
              <a:rPr lang="en-US" sz="2800" b="1" spc="-175" dirty="0" err="1" smtClean="0">
                <a:latin typeface="Trebuchet MS"/>
                <a:cs typeface="Trebuchet MS"/>
              </a:rPr>
              <a:t>virginica</a:t>
            </a:r>
            <a:endParaRPr lang="en-US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b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這就是</a:t>
            </a:r>
            <a:r>
              <a:rPr lang="en-US" sz="2800" b="1" spc="-17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產生的決策分界線的空間表示法。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81000"/>
            <a:ext cx="5264977" cy="61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9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1049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結果討論：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這些</a:t>
            </a:r>
            <a:r>
              <a:rPr lang="zh-TW" altLang="en-US" sz="2800" b="1" spc="-175" dirty="0">
                <a:latin typeface="Trebuchet MS"/>
                <a:cs typeface="Trebuchet MS"/>
              </a:rPr>
              <a:t>機率都是不一樣的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在本質上利用機率</a:t>
            </a:r>
            <a:r>
              <a:rPr lang="zh-TW" altLang="en-US" sz="2800" b="1" spc="-175" dirty="0">
                <a:latin typeface="Trebuchet MS"/>
                <a:cs typeface="Trebuchet MS"/>
              </a:rPr>
              <a:t>做修剪操作。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029" t="18189" r="1669" b="3459"/>
          <a:stretch/>
        </p:blipFill>
        <p:spPr>
          <a:xfrm>
            <a:off x="2286000" y="1561915"/>
            <a:ext cx="7010400" cy="52344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9464" y="2743200"/>
            <a:ext cx="529936" cy="4053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5902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044007"/>
            <a:ext cx="8602345" cy="879728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25" dirty="0" smtClean="0">
                <a:latin typeface="Trebuchet MS"/>
                <a:cs typeface="Trebuchet MS"/>
              </a:rPr>
              <a:t>線性回歸</a:t>
            </a:r>
            <a:r>
              <a:rPr sz="2400" spc="-100" dirty="0" smtClean="0">
                <a:latin typeface="Trebuchet MS"/>
                <a:cs typeface="Trebuchet MS"/>
              </a:rPr>
              <a:t>:</a:t>
            </a:r>
            <a:r>
              <a:rPr sz="2400" spc="-190" dirty="0" smtClean="0">
                <a:latin typeface="Trebuchet MS"/>
                <a:cs typeface="Trebuchet MS"/>
              </a:rPr>
              <a:t> </a:t>
            </a:r>
            <a:r>
              <a:rPr lang="zh-TW" altLang="en-US" sz="2400" spc="-190" dirty="0" smtClean="0">
                <a:latin typeface="Trebuchet MS"/>
                <a:cs typeface="Trebuchet MS"/>
              </a:rPr>
              <a:t>計算一個線性函數</a:t>
            </a:r>
            <a:r>
              <a:rPr lang="zh-TW" altLang="en-US" sz="2400" spc="-190" dirty="0">
                <a:latin typeface="Trebuchet MS"/>
                <a:cs typeface="Trebuchet MS"/>
              </a:rPr>
              <a:t>和一個閾值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25" dirty="0" smtClean="0">
                <a:latin typeface="Trebuchet MS"/>
                <a:cs typeface="Trebuchet MS"/>
              </a:rPr>
              <a:t>羅吉斯回歸</a:t>
            </a:r>
            <a:r>
              <a:rPr sz="2400" spc="-100" dirty="0" smtClean="0">
                <a:latin typeface="Trebuchet MS"/>
                <a:cs typeface="Trebuchet MS"/>
              </a:rPr>
              <a:t>: </a:t>
            </a:r>
            <a:r>
              <a:rPr lang="zh-TW" altLang="en-US" sz="2400" spc="-100" dirty="0" smtClean="0">
                <a:latin typeface="Trebuchet MS"/>
                <a:cs typeface="Trebuchet MS"/>
              </a:rPr>
              <a:t>直接估計類別的機率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5083804"/>
            <a:ext cx="10854183" cy="9329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637155" algn="r">
              <a:lnSpc>
                <a:spcPct val="100000"/>
              </a:lnSpc>
              <a:spcBef>
                <a:spcPts val="95"/>
              </a:spcBef>
            </a:pPr>
            <a:r>
              <a:rPr sz="2000" i="1" spc="-30" dirty="0">
                <a:latin typeface="Trebuchet MS"/>
                <a:cs typeface="Trebuchet MS"/>
              </a:rPr>
              <a:t>a</a:t>
            </a:r>
            <a:r>
              <a:rPr sz="1950" spc="-15" baseline="-21367" dirty="0">
                <a:latin typeface="Trebuchet MS"/>
                <a:cs typeface="Trebuchet MS"/>
              </a:rPr>
              <a:t>1</a:t>
            </a:r>
            <a:endParaRPr sz="1950" baseline="-21367" dirty="0">
              <a:latin typeface="Trebuchet MS"/>
              <a:cs typeface="Trebuchet MS"/>
            </a:endParaRPr>
          </a:p>
          <a:p>
            <a:pPr marL="507365" indent="-482600">
              <a:lnSpc>
                <a:spcPct val="100000"/>
              </a:lnSpc>
              <a:spcBef>
                <a:spcPts val="1880"/>
              </a:spcBef>
              <a:buFont typeface="Wingdings"/>
              <a:buChar char=""/>
              <a:tabLst>
                <a:tab pos="507365" algn="l"/>
                <a:tab pos="508000" algn="l"/>
              </a:tabLst>
            </a:pPr>
            <a:r>
              <a:rPr lang="zh-TW" altLang="en-US" sz="2400" spc="-75" dirty="0">
                <a:latin typeface="Trebuchet MS"/>
                <a:cs typeface="Trebuchet MS"/>
              </a:rPr>
              <a:t>選擇加權來最大化一個</a:t>
            </a:r>
            <a:r>
              <a:rPr lang="zh-TW" altLang="en-US" sz="2400" spc="-75" dirty="0" smtClean="0">
                <a:latin typeface="Trebuchet MS"/>
                <a:cs typeface="Trebuchet MS"/>
              </a:rPr>
              <a:t>叫做「對數</a:t>
            </a:r>
            <a:r>
              <a:rPr lang="zh-TW" altLang="en-US" sz="2400" spc="-75" dirty="0">
                <a:latin typeface="Trebuchet MS"/>
                <a:cs typeface="Trebuchet MS"/>
              </a:rPr>
              <a:t>似然</a:t>
            </a:r>
            <a:r>
              <a:rPr lang="zh-TW" altLang="en-US" sz="2400" spc="-75" dirty="0" smtClean="0">
                <a:latin typeface="Trebuchet MS"/>
                <a:cs typeface="Trebuchet MS"/>
              </a:rPr>
              <a:t>函數」的</a:t>
            </a:r>
            <a:r>
              <a:rPr lang="zh-TW" altLang="en-US" sz="2400" spc="-75" dirty="0">
                <a:latin typeface="Trebuchet MS"/>
                <a:cs typeface="Trebuchet MS"/>
              </a:rPr>
              <a:t>概率</a:t>
            </a:r>
            <a:r>
              <a:rPr lang="zh-TW" altLang="en-US" sz="2400" spc="-75" dirty="0" smtClean="0">
                <a:latin typeface="Trebuchet MS"/>
                <a:cs typeface="Trebuchet MS"/>
              </a:rPr>
              <a:t>函數</a:t>
            </a:r>
            <a:r>
              <a:rPr sz="2400" spc="-100" dirty="0" smtClean="0">
                <a:latin typeface="Trebuchet MS"/>
                <a:cs typeface="Trebuchet MS"/>
              </a:rPr>
              <a:t>(</a:t>
            </a:r>
            <a:r>
              <a:rPr lang="zh-TW" altLang="en-US" sz="2400" spc="-100" dirty="0" smtClean="0">
                <a:latin typeface="Trebuchet MS"/>
                <a:cs typeface="Trebuchet MS"/>
              </a:rPr>
              <a:t>並非最小化平方誤差</a:t>
            </a:r>
            <a:r>
              <a:rPr lang="en-US" altLang="zh-TW" sz="2400" spc="-100" dirty="0" smtClean="0">
                <a:latin typeface="Trebuchet MS"/>
                <a:cs typeface="Trebuchet MS"/>
              </a:rPr>
              <a:t>)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：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67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4.4: </a:t>
            </a:r>
            <a:r>
              <a:rPr lang="zh-TW" altLang="en-US" spc="-229" dirty="0" smtClean="0"/>
              <a:t>羅吉斯回歸</a:t>
            </a:r>
            <a:endParaRPr spc="-195" dirty="0"/>
          </a:p>
        </p:txBody>
      </p:sp>
      <p:sp>
        <p:nvSpPr>
          <p:cNvPr id="6" name="object 6"/>
          <p:cNvSpPr/>
          <p:nvPr/>
        </p:nvSpPr>
        <p:spPr>
          <a:xfrm>
            <a:off x="3581400" y="2753904"/>
            <a:ext cx="3877055" cy="2755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1873" y="2138207"/>
            <a:ext cx="6486144" cy="316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20188" y="2857470"/>
            <a:ext cx="3854450" cy="7207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235835">
              <a:lnSpc>
                <a:spcPct val="100000"/>
              </a:lnSpc>
              <a:spcBef>
                <a:spcPts val="434"/>
              </a:spcBef>
            </a:pPr>
            <a:r>
              <a:rPr sz="2000" i="1" spc="-110" dirty="0" smtClean="0">
                <a:latin typeface="Trebuchet MS"/>
                <a:cs typeface="Trebuchet MS"/>
              </a:rPr>
              <a:t>Logit</a:t>
            </a:r>
            <a:r>
              <a:rPr sz="2000" i="1" spc="-190" dirty="0" smtClean="0">
                <a:latin typeface="Trebuchet MS"/>
                <a:cs typeface="Trebuchet MS"/>
              </a:rPr>
              <a:t> </a:t>
            </a:r>
            <a:r>
              <a:rPr sz="2000" i="1" spc="-110" dirty="0" smtClean="0">
                <a:latin typeface="Trebuchet MS"/>
                <a:cs typeface="Trebuchet MS"/>
              </a:rPr>
              <a:t>transform</a:t>
            </a:r>
            <a:endParaRPr sz="2000" dirty="0" smtClean="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335"/>
              </a:spcBef>
            </a:pPr>
            <a:r>
              <a:rPr sz="2000" spc="-80" dirty="0" err="1" smtClean="0">
                <a:latin typeface="Trebuchet MS"/>
                <a:cs typeface="Trebuchet MS"/>
              </a:rPr>
              <a:t>Pr</a:t>
            </a:r>
            <a:r>
              <a:rPr sz="2000" spc="-80" dirty="0" smtClean="0">
                <a:latin typeface="Trebuchet MS"/>
                <a:cs typeface="Trebuchet MS"/>
              </a:rPr>
              <a:t>[1|</a:t>
            </a:r>
            <a:r>
              <a:rPr sz="2000" i="1" spc="-80" dirty="0" smtClean="0">
                <a:latin typeface="Trebuchet MS"/>
                <a:cs typeface="Trebuchet MS"/>
              </a:rPr>
              <a:t>a</a:t>
            </a:r>
            <a:r>
              <a:rPr sz="1950" spc="-120" baseline="-21367" dirty="0" smtClean="0">
                <a:latin typeface="Trebuchet MS"/>
                <a:cs typeface="Trebuchet MS"/>
              </a:rPr>
              <a:t>1</a:t>
            </a:r>
            <a:r>
              <a:rPr sz="2000" spc="-80" dirty="0" smtClean="0">
                <a:latin typeface="Trebuchet MS"/>
                <a:cs typeface="Trebuchet MS"/>
              </a:rPr>
              <a:t>]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6086571"/>
            <a:ext cx="9038095" cy="771429"/>
          </a:xfrm>
          <a:prstGeom prst="rect">
            <a:avLst/>
          </a:prstGeom>
        </p:spPr>
      </p:pic>
      <p:sp>
        <p:nvSpPr>
          <p:cNvPr id="10" name="橢圓形圖說文字 9"/>
          <p:cNvSpPr/>
          <p:nvPr/>
        </p:nvSpPr>
        <p:spPr>
          <a:xfrm>
            <a:off x="7999903" y="32654"/>
            <a:ext cx="4191000" cy="2590800"/>
          </a:xfrm>
          <a:prstGeom prst="wedgeEllipseCallout">
            <a:avLst>
              <a:gd name="adj1" fmla="val -54600"/>
              <a:gd name="adj2" fmla="val 3576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/>
              <a:t>在回歸分析中，我們有一個線性的總和。</a:t>
            </a:r>
          </a:p>
          <a:p>
            <a:r>
              <a:rPr lang="zh-TW" altLang="en-US" dirty="0"/>
              <a:t>在</a:t>
            </a:r>
            <a:r>
              <a:rPr lang="en-US" altLang="zh-TW" dirty="0"/>
              <a:t>logistic</a:t>
            </a:r>
            <a:r>
              <a:rPr lang="zh-TW" altLang="en-US" dirty="0"/>
              <a:t>回歸中，我們有相同的線性和，但是這邊我們把它嵌入在這樣的公式中，而這稱為「對數變換」。</a:t>
            </a:r>
          </a:p>
        </p:txBody>
      </p:sp>
    </p:spTree>
    <p:extLst>
      <p:ext uri="{BB962C8B-B14F-4D97-AF65-F5344CB8AC3E}">
        <p14:creationId xmlns:p14="http://schemas.microsoft.com/office/powerpoint/2010/main" val="37115646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67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4.4: </a:t>
            </a:r>
            <a:r>
              <a:rPr lang="zh-TW" altLang="en-US" spc="-229" dirty="0" smtClean="0"/>
              <a:t>羅吉斯回歸</a:t>
            </a:r>
            <a:endParaRPr spc="-19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1132" y="1541853"/>
          <a:ext cx="8427085" cy="194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5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9367">
                <a:tc>
                  <a:txBody>
                    <a:bodyPr/>
                    <a:lstStyle/>
                    <a:p>
                      <a:pPr marL="513715" indent="-482600">
                        <a:lnSpc>
                          <a:spcPts val="2635"/>
                        </a:lnSpc>
                        <a:buClr>
                          <a:srgbClr val="1F497C"/>
                        </a:buClr>
                        <a:buFont typeface="Wingdings"/>
                        <a:buChar char=""/>
                        <a:tabLst>
                          <a:tab pos="513715" algn="l"/>
                          <a:tab pos="514350" algn="l"/>
                        </a:tabLst>
                      </a:pPr>
                      <a:r>
                        <a:rPr lang="zh-TW" altLang="en-US" sz="2400" spc="-75" dirty="0" smtClean="0">
                          <a:latin typeface="Trebuchet MS"/>
                          <a:cs typeface="Trebuchet MS"/>
                        </a:rPr>
                        <a:t>開啟檔案</a:t>
                      </a:r>
                      <a:r>
                        <a:rPr sz="2400" b="1" spc="-140" dirty="0" err="1" smtClean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diabetes.arff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  <a:p>
                      <a:pPr marL="513715" indent="-482600">
                        <a:lnSpc>
                          <a:spcPct val="100000"/>
                        </a:lnSpc>
                        <a:spcBef>
                          <a:spcPts val="500"/>
                        </a:spcBef>
                        <a:buClr>
                          <a:srgbClr val="1F497C"/>
                        </a:buClr>
                        <a:buFont typeface="Wingdings"/>
                        <a:buChar char=""/>
                        <a:tabLst>
                          <a:tab pos="513715" algn="l"/>
                          <a:tab pos="514350" algn="l"/>
                        </a:tabLst>
                      </a:pPr>
                      <a:r>
                        <a:rPr lang="zh-TW" altLang="en-US" sz="2400" spc="-110" dirty="0" smtClean="0">
                          <a:latin typeface="Trebuchet MS"/>
                          <a:cs typeface="Trebuchet MS"/>
                        </a:rPr>
                        <a:t>使用回歸分類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R="363855" algn="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rebuchet MS"/>
                          <a:cs typeface="Trebuchet MS"/>
                        </a:rPr>
                        <a:t>76.8%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L="339725" algn="ctr">
                        <a:lnSpc>
                          <a:spcPct val="100000"/>
                        </a:lnSpc>
                      </a:pPr>
                      <a:r>
                        <a:rPr lang="zh-TW" altLang="en-US" sz="2400" spc="-95" dirty="0" smtClean="0">
                          <a:latin typeface="Trebuchet MS"/>
                          <a:cs typeface="Trebuchet MS"/>
                        </a:rPr>
                        <a:t>執行</a:t>
                      </a:r>
                      <a:r>
                        <a:rPr lang="en-US" altLang="zh-TW" sz="2400" spc="-95" dirty="0" smtClean="0">
                          <a:latin typeface="Trebuchet MS"/>
                          <a:cs typeface="Trebuchet MS"/>
                        </a:rPr>
                        <a:t>10</a:t>
                      </a:r>
                      <a:r>
                        <a:rPr lang="zh-TW" altLang="en-US" sz="2400" spc="-95" dirty="0" smtClean="0">
                          <a:latin typeface="Trebuchet MS"/>
                          <a:cs typeface="Trebuchet MS"/>
                        </a:rPr>
                        <a:t>次取平均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444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79">
                <a:tc>
                  <a:txBody>
                    <a:bodyPr/>
                    <a:lstStyle/>
                    <a:p>
                      <a:pPr marL="513715" indent="-482600">
                        <a:lnSpc>
                          <a:spcPct val="100000"/>
                        </a:lnSpc>
                        <a:spcBef>
                          <a:spcPts val="65"/>
                        </a:spcBef>
                        <a:buClr>
                          <a:srgbClr val="1F497C"/>
                        </a:buClr>
                        <a:buFont typeface="Wingdings"/>
                        <a:buChar char=""/>
                        <a:tabLst>
                          <a:tab pos="513715" algn="l"/>
                          <a:tab pos="514350" algn="l"/>
                          <a:tab pos="1269365" algn="l"/>
                        </a:tabLst>
                      </a:pPr>
                      <a:r>
                        <a:rPr lang="zh-TW" altLang="en-US" sz="2400" spc="-170" dirty="0" smtClean="0">
                          <a:latin typeface="Trebuchet MS"/>
                          <a:cs typeface="Trebuchet MS"/>
                        </a:rPr>
                        <a:t>比較</a:t>
                      </a:r>
                      <a:r>
                        <a:rPr sz="2400" spc="-17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2400" spc="-125" dirty="0">
                          <a:latin typeface="Trebuchet MS"/>
                          <a:cs typeface="Trebuchet MS"/>
                        </a:rPr>
                        <a:t>ZeroR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5" dirty="0">
                          <a:latin typeface="Trebuchet MS"/>
                          <a:cs typeface="Trebuchet MS"/>
                        </a:rPr>
                        <a:t>65.1%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3845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35" dirty="0">
                          <a:latin typeface="Trebuchet MS"/>
                          <a:cs typeface="Trebuchet MS"/>
                        </a:rPr>
                        <a:t>65.1%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356870" algn="ctr">
                        <a:lnSpc>
                          <a:spcPts val="2520"/>
                        </a:lnSpc>
                      </a:pPr>
                      <a:r>
                        <a:rPr sz="2400" spc="-95" dirty="0">
                          <a:latin typeface="Trebuchet MS"/>
                          <a:cs typeface="Trebuchet MS"/>
                        </a:rPr>
                        <a:t>Naïve</a:t>
                      </a:r>
                      <a:r>
                        <a:rPr sz="24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400" spc="-100" dirty="0">
                          <a:latin typeface="Trebuchet MS"/>
                          <a:cs typeface="Trebuchet MS"/>
                        </a:rPr>
                        <a:t>Bayes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ts val="2520"/>
                        </a:lnSpc>
                      </a:pPr>
                      <a:r>
                        <a:rPr sz="2400" spc="-5" dirty="0">
                          <a:latin typeface="Trebuchet MS"/>
                          <a:cs typeface="Trebuchet MS"/>
                        </a:rPr>
                        <a:t>76.3%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9090" algn="ctr">
                        <a:lnSpc>
                          <a:spcPts val="2520"/>
                        </a:lnSpc>
                      </a:pPr>
                      <a:r>
                        <a:rPr sz="2400" spc="-35" dirty="0">
                          <a:latin typeface="Trebuchet MS"/>
                          <a:cs typeface="Trebuchet MS"/>
                        </a:rPr>
                        <a:t>75.8%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270000">
                        <a:lnSpc>
                          <a:spcPts val="2520"/>
                        </a:lnSpc>
                      </a:pPr>
                      <a:r>
                        <a:rPr sz="2400" spc="-160" dirty="0">
                          <a:latin typeface="Trebuchet MS"/>
                          <a:cs typeface="Trebuchet MS"/>
                        </a:rPr>
                        <a:t>J48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5760" algn="r">
                        <a:lnSpc>
                          <a:spcPts val="2520"/>
                        </a:lnSpc>
                      </a:pPr>
                      <a:r>
                        <a:rPr sz="2400" spc="-5" dirty="0">
                          <a:latin typeface="Trebuchet MS"/>
                          <a:cs typeface="Trebuchet MS"/>
                        </a:rPr>
                        <a:t>73.8%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820" algn="ctr">
                        <a:lnSpc>
                          <a:spcPts val="2520"/>
                        </a:lnSpc>
                      </a:pPr>
                      <a:r>
                        <a:rPr sz="2400" spc="-35" dirty="0">
                          <a:latin typeface="Trebuchet MS"/>
                          <a:cs typeface="Trebuchet MS"/>
                        </a:rPr>
                        <a:t>74.5%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710182" y="3517646"/>
            <a:ext cx="55288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b="1" spc="-110" dirty="0" smtClean="0">
                <a:latin typeface="Trebuchet MS"/>
                <a:cs typeface="Trebuchet MS"/>
              </a:rPr>
              <a:t>套</a:t>
            </a:r>
            <a:r>
              <a:rPr lang="zh-TW" altLang="en-US" sz="2400" b="1" spc="-110" dirty="0">
                <a:latin typeface="Trebuchet MS"/>
                <a:cs typeface="Trebuchet MS"/>
              </a:rPr>
              <a:t>用</a:t>
            </a:r>
            <a:r>
              <a:rPr sz="2400" b="1" spc="-235" dirty="0" smtClean="0">
                <a:latin typeface="Trebuchet MS"/>
                <a:cs typeface="Trebuchet MS"/>
              </a:rPr>
              <a:t> </a:t>
            </a:r>
            <a:r>
              <a:rPr sz="2400" b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functions</a:t>
            </a:r>
            <a:r>
              <a:rPr lang="zh-TW" altLang="en-US" sz="2400" b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Logistic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0311" y="3517646"/>
            <a:ext cx="78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rebuchet MS"/>
                <a:cs typeface="Trebuchet MS"/>
              </a:rPr>
              <a:t>77.2%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8886" y="3517646"/>
            <a:ext cx="78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rebuchet MS"/>
                <a:cs typeface="Trebuchet MS"/>
              </a:rPr>
              <a:t>77.5%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0182" y="4313173"/>
            <a:ext cx="10405618" cy="2179443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00" dirty="0" smtClean="0">
                <a:latin typeface="Trebuchet MS"/>
                <a:cs typeface="Trebuchet MS"/>
              </a:rPr>
              <a:t>延伸至多種類別</a:t>
            </a:r>
            <a:r>
              <a:rPr sz="2400" spc="-450" dirty="0" smtClean="0">
                <a:latin typeface="Trebuchet MS"/>
                <a:cs typeface="Trebuchet MS"/>
              </a:rPr>
              <a:t> </a:t>
            </a:r>
            <a:r>
              <a:rPr sz="2400" spc="-110" dirty="0" smtClean="0">
                <a:latin typeface="Trebuchet MS"/>
                <a:cs typeface="Trebuchet MS"/>
              </a:rPr>
              <a:t>…</a:t>
            </a:r>
            <a:endParaRPr sz="2400" dirty="0" smtClean="0">
              <a:latin typeface="Trebuchet MS"/>
              <a:cs typeface="Trebuchet MS"/>
            </a:endParaRPr>
          </a:p>
          <a:p>
            <a:pPr marL="897890" marR="1290955" lvl="1" indent="-342900">
              <a:lnSpc>
                <a:spcPct val="100000"/>
              </a:lnSpc>
              <a:spcBef>
                <a:spcPts val="500"/>
              </a:spcBef>
              <a:buFont typeface="Trebuchet MS" panose="020B0603020202020204" pitchFamily="34" charset="0"/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14" dirty="0" smtClean="0">
                <a:latin typeface="Trebuchet MS"/>
                <a:cs typeface="Trebuchet MS"/>
              </a:rPr>
              <a:t>在每個類別上</a:t>
            </a:r>
            <a:r>
              <a:rPr lang="zh-TW" altLang="en-US" sz="2400" spc="-100" dirty="0">
                <a:latin typeface="Trebuchet MS"/>
                <a:cs typeface="Trebuchet MS"/>
              </a:rPr>
              <a:t>使用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一個回歸</a:t>
            </a:r>
            <a:r>
              <a:rPr lang="zh-TW" altLang="en-US" sz="2400" spc="-55" dirty="0" smtClean="0">
                <a:latin typeface="Trebuchet MS"/>
                <a:cs typeface="Trebuchet MS"/>
              </a:rPr>
              <a:t>？</a:t>
            </a:r>
            <a:endParaRPr lang="en-US" altLang="zh-TW" sz="2400" spc="-55" dirty="0" smtClean="0">
              <a:latin typeface="Trebuchet MS"/>
              <a:cs typeface="Trebuchet MS"/>
            </a:endParaRPr>
          </a:p>
          <a:p>
            <a:pPr marL="554990" marR="1290955" lvl="1">
              <a:lnSpc>
                <a:spcPct val="100000"/>
              </a:lnSpc>
              <a:spcBef>
                <a:spcPts val="500"/>
              </a:spcBef>
              <a:tabLst>
                <a:tab pos="907415" algn="l"/>
                <a:tab pos="908050" algn="l"/>
              </a:tabLst>
            </a:pPr>
            <a:r>
              <a:rPr lang="en-US" sz="2400" spc="-55" dirty="0">
                <a:latin typeface="Trebuchet MS"/>
                <a:cs typeface="Trebuchet MS"/>
              </a:rPr>
              <a:t>	</a:t>
            </a:r>
            <a:r>
              <a:rPr lang="zh-TW" altLang="en-US" sz="2000" spc="-55" dirty="0" smtClean="0">
                <a:latin typeface="Trebuchet MS"/>
                <a:cs typeface="Trebuchet MS"/>
              </a:rPr>
              <a:t>如同</a:t>
            </a:r>
            <a:r>
              <a:rPr lang="zh-TW" altLang="en-US" sz="2000" spc="-155" dirty="0" smtClean="0">
                <a:latin typeface="Trebuchet MS"/>
                <a:cs typeface="Trebuchet MS"/>
              </a:rPr>
              <a:t>多</a:t>
            </a:r>
            <a:r>
              <a:rPr lang="zh-TW" altLang="en-US" sz="2000" spc="-155" dirty="0">
                <a:latin typeface="Trebuchet MS"/>
                <a:cs typeface="Trebuchet MS"/>
              </a:rPr>
              <a:t>響應</a:t>
            </a:r>
            <a:r>
              <a:rPr lang="zh-TW" altLang="en-US" sz="2000" spc="-155" dirty="0" smtClean="0">
                <a:latin typeface="Trebuchet MS"/>
                <a:cs typeface="Trebuchet MS"/>
              </a:rPr>
              <a:t>回歸</a:t>
            </a:r>
            <a:r>
              <a:rPr lang="en-US" altLang="zh-TW" sz="2000" spc="-155" dirty="0" smtClean="0">
                <a:latin typeface="Trebuchet MS"/>
                <a:cs typeface="Trebuchet MS"/>
              </a:rPr>
              <a:t>(</a:t>
            </a:r>
            <a:r>
              <a:rPr sz="2000" spc="-95" dirty="0" smtClean="0">
                <a:latin typeface="Trebuchet MS"/>
                <a:cs typeface="Trebuchet MS"/>
              </a:rPr>
              <a:t>multi‐response</a:t>
            </a:r>
            <a:r>
              <a:rPr lang="zh-TW" altLang="en-US" sz="2000" spc="-95" dirty="0" smtClean="0">
                <a:latin typeface="Trebuchet MS"/>
                <a:cs typeface="Trebuchet MS"/>
              </a:rPr>
              <a:t> </a:t>
            </a:r>
            <a:r>
              <a:rPr sz="2000" spc="-95" dirty="0" smtClean="0">
                <a:latin typeface="Trebuchet MS"/>
                <a:cs typeface="Trebuchet MS"/>
              </a:rPr>
              <a:t>regression</a:t>
            </a:r>
            <a:r>
              <a:rPr lang="en-US" altLang="zh-TW" sz="2400" spc="-95" dirty="0">
                <a:latin typeface="Trebuchet MS"/>
                <a:cs typeface="Trebuchet MS"/>
              </a:rPr>
              <a:t>)</a:t>
            </a:r>
            <a:r>
              <a:rPr lang="en-US" altLang="zh-TW" sz="2400" spc="-229" dirty="0">
                <a:latin typeface="Trebuchet MS"/>
                <a:cs typeface="Trebuchet MS"/>
              </a:rPr>
              <a:t> </a:t>
            </a:r>
            <a:endParaRPr sz="2400" dirty="0" smtClean="0">
              <a:latin typeface="Trebuchet MS"/>
              <a:cs typeface="Trebuchet MS"/>
            </a:endParaRPr>
          </a:p>
          <a:p>
            <a:pPr marL="907415" lvl="1" indent="-352425">
              <a:lnSpc>
                <a:spcPct val="100000"/>
              </a:lnSpc>
              <a:spcBef>
                <a:spcPts val="505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00" dirty="0">
                <a:latin typeface="Trebuchet MS"/>
                <a:cs typeface="Trebuchet MS"/>
              </a:rPr>
              <a:t>各種不同類的概率的</a:t>
            </a:r>
            <a:r>
              <a:rPr lang="zh-TW" altLang="en-US" sz="2400" spc="-100" dirty="0" smtClean="0">
                <a:latin typeface="Trebuchet MS"/>
                <a:cs typeface="Trebuchet MS"/>
              </a:rPr>
              <a:t>和必須等於</a:t>
            </a:r>
            <a:r>
              <a:rPr lang="en-US" altLang="zh-TW" sz="2400" spc="-100" dirty="0">
                <a:latin typeface="Trebuchet MS"/>
                <a:cs typeface="Trebuchet MS"/>
              </a:rPr>
              <a:t>1 </a:t>
            </a:r>
            <a:endParaRPr sz="2400" dirty="0">
              <a:latin typeface="Trebuchet MS"/>
              <a:cs typeface="Trebuchet MS"/>
            </a:endParaRPr>
          </a:p>
          <a:p>
            <a:pPr marL="907415" lvl="1" indent="-352425">
              <a:lnSpc>
                <a:spcPct val="100000"/>
              </a:lnSpc>
              <a:spcBef>
                <a:spcPts val="495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需要把它當作聯合</a:t>
            </a:r>
            <a:r>
              <a:rPr lang="zh-TW" altLang="en-US" sz="2400" spc="-110" dirty="0">
                <a:latin typeface="Trebuchet MS"/>
                <a:cs typeface="Trebuchet MS"/>
              </a:rPr>
              <a:t>優化問題來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解決</a:t>
            </a:r>
            <a:endParaRPr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15435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1.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鈕，並在出現的選單中左鍵單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functions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75" dirty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Logistic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14" y="2667000"/>
            <a:ext cx="5277918" cy="1981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676400"/>
            <a:ext cx="4123809" cy="46000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105400" y="3429000"/>
            <a:ext cx="1752600" cy="1066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5568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我們選擇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層交叉驗證，點選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Cross-validation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前方圓圈，並在後方輸入欄位填上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。接著按下下方的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options…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99" y="2209800"/>
            <a:ext cx="3104762" cy="34190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105039"/>
            <a:ext cx="3104762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832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713436" y="647014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在配置視窗中左鍵單擊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鈕，在出現的選單中左鍵單擊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Null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後，按下下方的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627515"/>
            <a:ext cx="3483485" cy="47070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41138"/>
          <a:stretch/>
        </p:blipFill>
        <p:spPr>
          <a:xfrm>
            <a:off x="4425065" y="2743200"/>
            <a:ext cx="2432935" cy="25714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456482"/>
            <a:ext cx="3733800" cy="5049116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657600" y="3657600"/>
            <a:ext cx="1219200" cy="914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6501640" y="3657600"/>
            <a:ext cx="1219200" cy="914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2939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19200"/>
            <a:ext cx="3352800" cy="46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699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4.4: </a:t>
            </a:r>
            <a:r>
              <a:rPr lang="zh-TW" altLang="en-US" spc="-229" dirty="0"/>
              <a:t>羅吉斯回歸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77.2135%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準確率，為剛剛執行的分類器中準確率最高</a:t>
            </a:r>
            <a:r>
              <a:rPr lang="zh-TW" altLang="en-US" sz="2800" b="1" spc="-175" dirty="0">
                <a:latin typeface="Trebuchet MS"/>
                <a:cs typeface="Trebuchet MS"/>
              </a:rPr>
              <a:t>的。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51184"/>
            <a:ext cx="7397450" cy="5050633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040054"/>
              </p:ext>
            </p:extLst>
          </p:nvPr>
        </p:nvGraphicFramePr>
        <p:xfrm>
          <a:off x="6705600" y="5425553"/>
          <a:ext cx="5410200" cy="138303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2682893024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828129984"/>
                    </a:ext>
                  </a:extLst>
                </a:gridCol>
              </a:tblGrid>
              <a:tr h="370924">
                <a:tc>
                  <a:txBody>
                    <a:bodyPr/>
                    <a:lstStyle/>
                    <a:p>
                      <a:pPr marL="0" marR="365125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spc="-100" dirty="0" err="1" smtClean="0"/>
                        <a:t>LinearRegression</a:t>
                      </a:r>
                      <a:endParaRPr lang="en-US" altLang="zh-TW" sz="2400" b="1" dirty="0" smtClean="0">
                        <a:solidFill>
                          <a:schemeClr val="tx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0" marR="365125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spc="-5" dirty="0" smtClean="0"/>
                        <a:t>76.8%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8255" marB="0" anchor="ctr"/>
                </a:tc>
                <a:extLst>
                  <a:ext uri="{0D108BD9-81ED-4DB2-BD59-A6C34878D82A}">
                    <a16:rowId xmlns:a16="http://schemas.microsoft.com/office/drawing/2014/main" val="3363837469"/>
                  </a:ext>
                </a:extLst>
              </a:tr>
              <a:tr h="370924">
                <a:tc>
                  <a:txBody>
                    <a:bodyPr/>
                    <a:lstStyle/>
                    <a:p>
                      <a:pPr marR="3651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en-US" altLang="zh-TW" sz="2400" spc="-5" dirty="0" err="1" smtClean="0"/>
                        <a:t>ZeroR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3651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5" dirty="0" smtClean="0"/>
                        <a:t>65.1%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8255" marB="0" anchor="ctr"/>
                </a:tc>
                <a:extLst>
                  <a:ext uri="{0D108BD9-81ED-4DB2-BD59-A6C34878D82A}">
                    <a16:rowId xmlns:a16="http://schemas.microsoft.com/office/drawing/2014/main" val="741976782"/>
                  </a:ext>
                </a:extLst>
              </a:tr>
              <a:tr h="314876">
                <a:tc>
                  <a:txBody>
                    <a:bodyPr/>
                    <a:lstStyle/>
                    <a:p>
                      <a:pPr marL="0" marR="365125" lvl="0" indent="0" algn="ctr" defTabSz="91440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spc="-95" dirty="0" smtClean="0"/>
                        <a:t>Naïve</a:t>
                      </a:r>
                      <a:r>
                        <a:rPr lang="en-US" altLang="zh-TW" sz="2400" spc="-190" dirty="0" smtClean="0"/>
                        <a:t> </a:t>
                      </a:r>
                      <a:r>
                        <a:rPr lang="en-US" altLang="zh-TW" sz="2400" spc="-100" dirty="0" smtClean="0"/>
                        <a:t>Bayes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365125" lvl="0" indent="0" algn="ctr" defTabSz="91440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spc="-5" dirty="0" smtClean="0"/>
                        <a:t>76.3</a:t>
                      </a:r>
                      <a:r>
                        <a:rPr sz="2400" spc="-5" dirty="0"/>
                        <a:t>%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5694676"/>
                  </a:ext>
                </a:extLst>
              </a:tr>
              <a:tr h="314876">
                <a:tc>
                  <a:txBody>
                    <a:bodyPr/>
                    <a:lstStyle/>
                    <a:p>
                      <a:pPr marR="365760" algn="ctr">
                        <a:lnSpc>
                          <a:spcPts val="2520"/>
                        </a:lnSpc>
                      </a:pPr>
                      <a:r>
                        <a:rPr lang="en-US" altLang="zh-TW" sz="2400" spc="-5" dirty="0" smtClean="0"/>
                        <a:t>J48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5760" algn="ctr">
                        <a:lnSpc>
                          <a:spcPts val="2520"/>
                        </a:lnSpc>
                      </a:pPr>
                      <a:r>
                        <a:rPr sz="2400" spc="-5" dirty="0" smtClean="0"/>
                        <a:t>73.8</a:t>
                      </a:r>
                      <a:r>
                        <a:rPr sz="2400" spc="-5" dirty="0"/>
                        <a:t>%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954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7439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67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4.4: </a:t>
            </a:r>
            <a:r>
              <a:rPr lang="zh-TW" altLang="en-US" spc="-229" dirty="0" smtClean="0"/>
              <a:t>羅吉斯回歸</a:t>
            </a:r>
            <a:endParaRPr spc="-195" dirty="0"/>
          </a:p>
        </p:txBody>
      </p:sp>
      <p:sp>
        <p:nvSpPr>
          <p:cNvPr id="4" name="object 4"/>
          <p:cNvSpPr txBox="1"/>
          <p:nvPr/>
        </p:nvSpPr>
        <p:spPr>
          <a:xfrm>
            <a:off x="1710182" y="1410249"/>
            <a:ext cx="7933055" cy="290977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77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145" dirty="0" smtClean="0">
                <a:latin typeface="Trebuchet MS"/>
                <a:cs typeface="Trebuchet MS"/>
              </a:rPr>
              <a:t>羅吉斯回歸是很受歡迎且強大的機器學習法</a:t>
            </a:r>
            <a:endParaRPr sz="28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67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60" dirty="0" smtClean="0">
                <a:latin typeface="Trebuchet MS"/>
                <a:cs typeface="Trebuchet MS"/>
              </a:rPr>
              <a:t>使用對數變換直接預測機率</a:t>
            </a:r>
            <a:endParaRPr sz="28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970915" algn="l"/>
              </a:tabLst>
            </a:pPr>
            <a:r>
              <a:rPr lang="zh-TW" altLang="en-US" sz="2400" spc="-155" dirty="0" smtClean="0">
                <a:latin typeface="Trebuchet MS"/>
                <a:cs typeface="Trebuchet MS"/>
              </a:rPr>
              <a:t>如同</a:t>
            </a:r>
            <a:r>
              <a:rPr sz="2400" spc="-155" dirty="0" smtClean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Naïve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Bayes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65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70" dirty="0" smtClean="0">
                <a:latin typeface="Trebuchet MS"/>
                <a:cs typeface="Trebuchet MS"/>
              </a:rPr>
              <a:t>也學到了</a:t>
            </a:r>
            <a:endParaRPr sz="28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970915" algn="l"/>
              </a:tabLst>
            </a:pPr>
            <a:r>
              <a:rPr lang="zh-TW" altLang="en-US" sz="2400" spc="-114" dirty="0" smtClean="0">
                <a:latin typeface="Trebuchet MS"/>
                <a:cs typeface="Trebuchet MS"/>
              </a:rPr>
              <a:t>從其他方法預測機率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970915" algn="l"/>
              </a:tabLst>
            </a:pPr>
            <a:r>
              <a:rPr lang="zh-TW" altLang="en-US" sz="2400" spc="-65" dirty="0" smtClean="0">
                <a:latin typeface="Trebuchet MS"/>
                <a:cs typeface="Trebuchet MS"/>
              </a:rPr>
              <a:t>如何從</a:t>
            </a:r>
            <a:r>
              <a:rPr lang="en-US" altLang="zh-TW" sz="2400" spc="-65" dirty="0" err="1" smtClean="0">
                <a:latin typeface="Trebuchet MS"/>
                <a:cs typeface="Trebuchet MS"/>
              </a:rPr>
              <a:t>ZeroR</a:t>
            </a:r>
            <a:r>
              <a:rPr lang="zh-TW" altLang="en-US" sz="2400" spc="-65" dirty="0" smtClean="0">
                <a:latin typeface="Trebuchet MS"/>
                <a:cs typeface="Trebuchet MS"/>
              </a:rPr>
              <a:t>計算機率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4626" y="5267197"/>
            <a:ext cx="6636384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368935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36957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</a:t>
            </a:r>
            <a:r>
              <a:rPr sz="2400" spc="-120" dirty="0">
                <a:latin typeface="Trebuchet MS"/>
                <a:cs typeface="Trebuchet MS"/>
              </a:rPr>
              <a:t>4.6 </a:t>
            </a:r>
            <a:r>
              <a:rPr sz="2400" i="1" spc="-114" dirty="0">
                <a:latin typeface="Trebuchet MS"/>
                <a:cs typeface="Trebuchet MS"/>
              </a:rPr>
              <a:t>Numeric </a:t>
            </a:r>
            <a:r>
              <a:rPr sz="2400" i="1" spc="-150" dirty="0">
                <a:latin typeface="Trebuchet MS"/>
                <a:cs typeface="Trebuchet MS"/>
              </a:rPr>
              <a:t>prediction: </a:t>
            </a:r>
            <a:r>
              <a:rPr sz="2400" i="1" spc="-130" dirty="0">
                <a:latin typeface="Trebuchet MS"/>
                <a:cs typeface="Trebuchet MS"/>
              </a:rPr>
              <a:t>Logistic</a:t>
            </a:r>
            <a:r>
              <a:rPr sz="2400" i="1" spc="-95" dirty="0">
                <a:latin typeface="Trebuchet MS"/>
                <a:cs typeface="Trebuchet MS"/>
              </a:rPr>
              <a:t> </a:t>
            </a:r>
            <a:r>
              <a:rPr sz="2400" i="1" spc="-105" dirty="0">
                <a:latin typeface="Trebuchet MS"/>
                <a:cs typeface="Trebuchet MS"/>
              </a:rPr>
              <a:t>regression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03434" y="2819400"/>
            <a:ext cx="5687187" cy="3482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4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5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05" dirty="0" smtClean="0">
                <a:latin typeface="Trebuchet MS"/>
                <a:cs typeface="Trebuchet MS"/>
              </a:rPr>
              <a:t> 支持向量機</a:t>
            </a:r>
            <a:r>
              <a:rPr lang="en-US" altLang="zh-TW" sz="2000" i="1" spc="-105" dirty="0" smtClean="0">
                <a:latin typeface="Trebuchet MS"/>
                <a:cs typeface="Trebuchet MS"/>
              </a:rPr>
              <a:t>(</a:t>
            </a:r>
            <a:r>
              <a:rPr sz="2000" i="1" spc="-105" dirty="0" smtClean="0">
                <a:latin typeface="Trebuchet MS"/>
                <a:cs typeface="Trebuchet MS"/>
              </a:rPr>
              <a:t>Support </a:t>
            </a:r>
            <a:r>
              <a:rPr sz="2000" i="1" spc="-114" dirty="0">
                <a:latin typeface="Trebuchet MS"/>
                <a:cs typeface="Trebuchet MS"/>
              </a:rPr>
              <a:t>vector</a:t>
            </a:r>
            <a:r>
              <a:rPr sz="2000" i="1" spc="-220" dirty="0">
                <a:latin typeface="Trebuchet MS"/>
                <a:cs typeface="Trebuchet MS"/>
              </a:rPr>
              <a:t> </a:t>
            </a:r>
            <a:r>
              <a:rPr sz="2000" i="1" spc="-90" dirty="0" smtClean="0">
                <a:latin typeface="Trebuchet MS"/>
                <a:cs typeface="Trebuchet MS"/>
              </a:rPr>
              <a:t>machines</a:t>
            </a:r>
            <a:r>
              <a:rPr lang="en-US" altLang="zh-TW" sz="2000" i="1" spc="-9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Data </a:t>
            </a:r>
            <a:r>
              <a:rPr sz="4000" spc="-100" dirty="0"/>
              <a:t>Mining </a:t>
            </a:r>
            <a:r>
              <a:rPr sz="4000" spc="-240" dirty="0"/>
              <a:t>with</a:t>
            </a:r>
            <a:r>
              <a:rPr sz="4000" spc="-625" dirty="0"/>
              <a:t> </a:t>
            </a:r>
            <a:r>
              <a:rPr sz="4000" spc="-270" dirty="0"/>
              <a:t>Weka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60540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4.1 </a:t>
            </a:r>
            <a:r>
              <a:rPr lang="zh-TW" altLang="en-US" spc="-235" dirty="0" smtClean="0"/>
              <a:t>分類邊界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7893050" cy="414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0" dirty="0" smtClean="0">
                <a:latin typeface="Trebuchet MS"/>
                <a:cs typeface="Trebuchet MS"/>
              </a:rPr>
              <a:t>在</a:t>
            </a:r>
            <a:r>
              <a:rPr sz="2800" b="1" spc="-170" dirty="0" smtClean="0">
                <a:latin typeface="Trebuchet MS"/>
                <a:cs typeface="Trebuchet MS"/>
              </a:rPr>
              <a:t>Visualize </a:t>
            </a:r>
            <a:r>
              <a:rPr sz="2800" b="1" spc="-140" dirty="0" smtClean="0">
                <a:latin typeface="Trebuchet MS"/>
                <a:cs typeface="Trebuchet MS"/>
              </a:rPr>
              <a:t>boundaries</a:t>
            </a:r>
            <a:r>
              <a:rPr lang="zh-TW" altLang="en-US" sz="2800" b="1" spc="-160" dirty="0" smtClean="0">
                <a:latin typeface="Trebuchet MS"/>
                <a:cs typeface="Trebuchet MS"/>
              </a:rPr>
              <a:t>上使用其他的分類器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33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選擇</a:t>
            </a:r>
            <a:r>
              <a:rPr sz="2400" b="1" spc="-155" dirty="0" smtClean="0">
                <a:solidFill>
                  <a:srgbClr val="FF0000"/>
                </a:solidFill>
                <a:latin typeface="Trebuchet MS"/>
                <a:cs typeface="Trebuchet MS"/>
              </a:rPr>
              <a:t>lazy</a:t>
            </a:r>
            <a:r>
              <a:rPr lang="zh-TW" altLang="en-US" sz="2400" b="1" spc="-15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IBk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Clr>
                <a:srgbClr val="1F497C"/>
              </a:buClr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sz="2400" i="1" spc="-140" dirty="0">
                <a:solidFill>
                  <a:srgbClr val="FF0000"/>
                </a:solidFill>
                <a:latin typeface="Trebuchet MS"/>
                <a:cs typeface="Trebuchet MS"/>
              </a:rPr>
              <a:t>Plot </a:t>
            </a:r>
            <a:r>
              <a:rPr sz="2400" i="1" spc="-114" dirty="0">
                <a:solidFill>
                  <a:srgbClr val="FF0000"/>
                </a:solidFill>
                <a:latin typeface="Trebuchet MS"/>
                <a:cs typeface="Trebuchet MS"/>
              </a:rPr>
              <a:t>training </a:t>
            </a:r>
            <a:r>
              <a:rPr sz="2400" i="1" spc="-130" dirty="0">
                <a:solidFill>
                  <a:srgbClr val="FF0000"/>
                </a:solidFill>
                <a:latin typeface="Trebuchet MS"/>
                <a:cs typeface="Trebuchet MS"/>
              </a:rPr>
              <a:t>data</a:t>
            </a:r>
            <a:r>
              <a:rPr sz="2400" i="1" spc="-130" dirty="0">
                <a:latin typeface="Trebuchet MS"/>
                <a:cs typeface="Trebuchet MS"/>
              </a:rPr>
              <a:t>; </a:t>
            </a:r>
            <a:r>
              <a:rPr lang="zh-TW" altLang="en-US" sz="2400" i="1" spc="-155" dirty="0" smtClean="0">
                <a:latin typeface="Trebuchet MS"/>
                <a:cs typeface="Trebuchet MS"/>
              </a:rPr>
              <a:t>點擊</a:t>
            </a:r>
            <a:r>
              <a:rPr sz="2400" i="1" spc="-375" dirty="0" smtClean="0">
                <a:latin typeface="Trebuchet MS"/>
                <a:cs typeface="Trebuchet MS"/>
              </a:rPr>
              <a:t> </a:t>
            </a:r>
            <a:r>
              <a:rPr sz="2400" i="1" spc="-145" dirty="0">
                <a:solidFill>
                  <a:srgbClr val="FF0000"/>
                </a:solidFill>
                <a:latin typeface="Trebuchet MS"/>
                <a:cs typeface="Trebuchet MS"/>
              </a:rPr>
              <a:t>Start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Clr>
                <a:srgbClr val="1F497C"/>
              </a:buClr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sz="2400" i="1" spc="-120" dirty="0">
                <a:solidFill>
                  <a:srgbClr val="FF0000"/>
                </a:solidFill>
                <a:latin typeface="Trebuchet MS"/>
                <a:cs typeface="Trebuchet MS"/>
              </a:rPr>
              <a:t>k </a:t>
            </a:r>
            <a:r>
              <a:rPr sz="2400" i="1" spc="-65" dirty="0">
                <a:latin typeface="Trebuchet MS"/>
                <a:cs typeface="Trebuchet MS"/>
              </a:rPr>
              <a:t>= </a:t>
            </a:r>
            <a:r>
              <a:rPr sz="2400" i="1" spc="-165" dirty="0">
                <a:latin typeface="Trebuchet MS"/>
                <a:cs typeface="Trebuchet MS"/>
              </a:rPr>
              <a:t>5, </a:t>
            </a:r>
            <a:r>
              <a:rPr sz="2400" i="1" spc="-110" dirty="0">
                <a:latin typeface="Trebuchet MS"/>
                <a:cs typeface="Trebuchet MS"/>
              </a:rPr>
              <a:t>20; </a:t>
            </a:r>
            <a:r>
              <a:rPr lang="zh-TW" altLang="en-US" sz="2400" i="1" spc="-130" dirty="0" smtClean="0">
                <a:latin typeface="Trebuchet MS"/>
                <a:cs typeface="Trebuchet MS"/>
              </a:rPr>
              <a:t>注意混色的部分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Clr>
                <a:srgbClr val="1F497C"/>
              </a:buClr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</a:t>
            </a:r>
            <a:r>
              <a:rPr lang="zh-TW" altLang="en-US" sz="2400" spc="-75" dirty="0">
                <a:latin typeface="Trebuchet MS"/>
                <a:cs typeface="Trebuchet MS"/>
              </a:rPr>
              <a:t>擇</a:t>
            </a:r>
            <a:r>
              <a:rPr sz="2400" spc="-190" dirty="0" smtClean="0">
                <a:latin typeface="Trebuchet MS"/>
                <a:cs typeface="Trebuchet MS"/>
              </a:rPr>
              <a:t> </a:t>
            </a:r>
            <a:r>
              <a:rPr sz="2400" b="1" spc="-13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bayes</a:t>
            </a:r>
            <a:r>
              <a:rPr lang="zh-TW" altLang="en-US" sz="2400" b="1" spc="-210" dirty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13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NaiveBayes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400" i="1" spc="-135" dirty="0" smtClean="0">
                <a:latin typeface="Trebuchet MS"/>
                <a:cs typeface="Trebuchet MS"/>
              </a:rPr>
              <a:t>將</a:t>
            </a:r>
            <a:r>
              <a:rPr sz="2400" i="1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useSupervisedDiscretization</a:t>
            </a:r>
            <a:r>
              <a:rPr lang="zh-TW" altLang="en-US" sz="2400" i="1" spc="-125" dirty="0" smtClean="0">
                <a:latin typeface="Trebuchet MS"/>
                <a:cs typeface="Trebuchet MS"/>
              </a:rPr>
              <a:t>參數設為</a:t>
            </a:r>
            <a:r>
              <a:rPr sz="2400" i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true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</a:t>
            </a:r>
            <a:r>
              <a:rPr lang="zh-TW" altLang="en-US" sz="2400" spc="-75" dirty="0">
                <a:latin typeface="Trebuchet MS"/>
                <a:cs typeface="Trebuchet MS"/>
              </a:rPr>
              <a:t>擇</a:t>
            </a:r>
            <a:r>
              <a:rPr sz="2400" spc="-190" dirty="0" smtClean="0">
                <a:latin typeface="Trebuchet MS"/>
                <a:cs typeface="Trebuchet MS"/>
              </a:rPr>
              <a:t> </a:t>
            </a:r>
            <a:r>
              <a:rPr sz="2400" b="1" spc="-210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b="1" spc="-210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210" dirty="0" smtClean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400" i="1" spc="-160" dirty="0" smtClean="0">
                <a:latin typeface="Trebuchet MS"/>
                <a:cs typeface="Trebuchet MS"/>
              </a:rPr>
              <a:t>將圖表跟</a:t>
            </a:r>
            <a:r>
              <a:rPr sz="2400" i="1" spc="-150" dirty="0" smtClean="0">
                <a:latin typeface="Trebuchet MS"/>
                <a:cs typeface="Trebuchet MS"/>
              </a:rPr>
              <a:t>Explorer</a:t>
            </a:r>
            <a:r>
              <a:rPr lang="zh-TW" altLang="en-US" sz="2400" i="1" spc="-150" dirty="0" smtClean="0">
                <a:latin typeface="Trebuchet MS"/>
                <a:cs typeface="Trebuchet MS"/>
              </a:rPr>
              <a:t>的輸出值建立關聯</a:t>
            </a:r>
            <a:endParaRPr sz="2400" dirty="0">
              <a:latin typeface="Trebuchet MS"/>
              <a:cs typeface="Trebuchet MS"/>
            </a:endParaRPr>
          </a:p>
          <a:p>
            <a:pPr marL="1123315" marR="5080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400" i="1" spc="-155" dirty="0">
                <a:latin typeface="Trebuchet MS"/>
                <a:cs typeface="Trebuchet MS"/>
              </a:rPr>
              <a:t>以</a:t>
            </a:r>
            <a:r>
              <a:rPr sz="2400" i="1" spc="-11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minNumbObj</a:t>
            </a:r>
            <a:r>
              <a:rPr sz="2400" i="1" spc="-16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i="1" spc="-65" dirty="0">
                <a:latin typeface="Trebuchet MS"/>
                <a:cs typeface="Trebuchet MS"/>
              </a:rPr>
              <a:t>=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45" dirty="0">
                <a:latin typeface="Trebuchet MS"/>
                <a:cs typeface="Trebuchet MS"/>
              </a:rPr>
              <a:t>5</a:t>
            </a:r>
            <a:r>
              <a:rPr sz="2400" i="1" spc="-190" dirty="0">
                <a:latin typeface="Trebuchet MS"/>
                <a:cs typeface="Trebuchet MS"/>
              </a:rPr>
              <a:t> </a:t>
            </a:r>
            <a:r>
              <a:rPr lang="zh-TW" altLang="en-US" sz="2400" i="1" spc="-70" dirty="0">
                <a:latin typeface="Trebuchet MS"/>
                <a:cs typeface="Trebuchet MS"/>
              </a:rPr>
              <a:t>和</a:t>
            </a:r>
            <a:r>
              <a:rPr sz="2400" i="1" spc="-185" dirty="0" smtClean="0">
                <a:latin typeface="Trebuchet MS"/>
                <a:cs typeface="Trebuchet MS"/>
              </a:rPr>
              <a:t> </a:t>
            </a:r>
            <a:r>
              <a:rPr sz="2400" i="1" spc="-110" dirty="0" smtClean="0">
                <a:latin typeface="Trebuchet MS"/>
                <a:cs typeface="Trebuchet MS"/>
              </a:rPr>
              <a:t>10</a:t>
            </a:r>
            <a:r>
              <a:rPr lang="zh-TW" altLang="en-US" sz="2400" i="1" spc="-110" dirty="0" smtClean="0">
                <a:latin typeface="Trebuchet MS"/>
                <a:cs typeface="Trebuchet MS"/>
              </a:rPr>
              <a:t>實作</a:t>
            </a:r>
            <a:r>
              <a:rPr sz="2400" i="1" spc="-110" dirty="0" smtClean="0">
                <a:latin typeface="Trebuchet MS"/>
                <a:cs typeface="Trebuchet MS"/>
              </a:rPr>
              <a:t>:</a:t>
            </a:r>
            <a:r>
              <a:rPr sz="2400" i="1" spc="-204" dirty="0" smtClean="0">
                <a:latin typeface="Trebuchet MS"/>
                <a:cs typeface="Trebuchet MS"/>
              </a:rPr>
              <a:t> </a:t>
            </a:r>
            <a:r>
              <a:rPr sz="2400" i="1" spc="-130" dirty="0">
                <a:latin typeface="Trebuchet MS"/>
                <a:cs typeface="Trebuchet MS"/>
              </a:rPr>
              <a:t>controls</a:t>
            </a:r>
            <a:r>
              <a:rPr sz="2400" i="1" spc="-165" dirty="0">
                <a:latin typeface="Trebuchet MS"/>
                <a:cs typeface="Trebuchet MS"/>
              </a:rPr>
              <a:t> </a:t>
            </a:r>
            <a:r>
              <a:rPr sz="2400" i="1" spc="-155" dirty="0">
                <a:latin typeface="Trebuchet MS"/>
                <a:cs typeface="Trebuchet MS"/>
              </a:rPr>
              <a:t>leaf  </a:t>
            </a:r>
            <a:r>
              <a:rPr sz="2400" i="1" spc="-150" dirty="0">
                <a:latin typeface="Trebuchet MS"/>
                <a:cs typeface="Trebuchet MS"/>
              </a:rPr>
              <a:t>size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012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4.5 </a:t>
            </a:r>
            <a:r>
              <a:rPr lang="zh-TW" altLang="en-US" spc="-204" dirty="0" smtClean="0"/>
              <a:t>支持向量機</a:t>
            </a:r>
            <a:endParaRPr spc="-185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536" y="4703826"/>
            <a:ext cx="3382010" cy="645160"/>
            <a:chOff x="1621536" y="4703826"/>
            <a:chExt cx="3382010" cy="645160"/>
          </a:xfrm>
        </p:grpSpPr>
        <p:sp>
          <p:nvSpPr>
            <p:cNvPr id="16" name="object 16"/>
            <p:cNvSpPr/>
            <p:nvPr/>
          </p:nvSpPr>
          <p:spPr>
            <a:xfrm>
              <a:off x="1636014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1536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6014" y="47183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30" dirty="0" smtClean="0">
                <a:latin typeface="Trebuchet MS"/>
                <a:cs typeface="Trebuchet MS"/>
              </a:rPr>
              <a:t>更多分類器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21536" y="5770626"/>
            <a:ext cx="3382010" cy="645160"/>
            <a:chOff x="1621536" y="5770626"/>
            <a:chExt cx="3382010" cy="645160"/>
          </a:xfrm>
        </p:grpSpPr>
        <p:sp>
          <p:nvSpPr>
            <p:cNvPr id="20" name="object 20"/>
            <p:cNvSpPr/>
            <p:nvPr/>
          </p:nvSpPr>
          <p:spPr>
            <a:xfrm>
              <a:off x="1636014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1536" y="57706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800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90056" y="5776214"/>
            <a:ext cx="204470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72050" y="2348483"/>
            <a:ext cx="5133975" cy="3614420"/>
            <a:chOff x="4972050" y="2348483"/>
            <a:chExt cx="5133975" cy="3614420"/>
          </a:xfrm>
        </p:grpSpPr>
        <p:sp>
          <p:nvSpPr>
            <p:cNvPr id="24" name="object 24"/>
            <p:cNvSpPr/>
            <p:nvPr/>
          </p:nvSpPr>
          <p:spPr>
            <a:xfrm>
              <a:off x="4972050" y="2506217"/>
              <a:ext cx="864235" cy="3456940"/>
            </a:xfrm>
            <a:custGeom>
              <a:avLst/>
              <a:gdLst/>
              <a:ahLst/>
              <a:cxnLst/>
              <a:rect l="l" t="t" r="r" b="b"/>
              <a:pathLst>
                <a:path w="864235" h="3456940">
                  <a:moveTo>
                    <a:pt x="838200" y="2781312"/>
                  </a:moveTo>
                  <a:lnTo>
                    <a:pt x="735330" y="2769120"/>
                  </a:lnTo>
                  <a:lnTo>
                    <a:pt x="684276" y="2762262"/>
                  </a:lnTo>
                  <a:lnTo>
                    <a:pt x="581406" y="2747022"/>
                  </a:lnTo>
                  <a:lnTo>
                    <a:pt x="530352" y="2737878"/>
                  </a:lnTo>
                  <a:lnTo>
                    <a:pt x="505206" y="2732544"/>
                  </a:lnTo>
                  <a:lnTo>
                    <a:pt x="479298" y="2727972"/>
                  </a:lnTo>
                  <a:lnTo>
                    <a:pt x="454152" y="2721876"/>
                  </a:lnTo>
                  <a:lnTo>
                    <a:pt x="428244" y="2716542"/>
                  </a:lnTo>
                  <a:lnTo>
                    <a:pt x="403098" y="2709684"/>
                  </a:lnTo>
                  <a:lnTo>
                    <a:pt x="352044" y="2696730"/>
                  </a:lnTo>
                  <a:lnTo>
                    <a:pt x="275082" y="2673870"/>
                  </a:lnTo>
                  <a:lnTo>
                    <a:pt x="172974" y="2640342"/>
                  </a:lnTo>
                  <a:lnTo>
                    <a:pt x="121920" y="2622816"/>
                  </a:lnTo>
                  <a:lnTo>
                    <a:pt x="70104" y="2604528"/>
                  </a:lnTo>
                  <a:lnTo>
                    <a:pt x="19050" y="2586240"/>
                  </a:lnTo>
                  <a:lnTo>
                    <a:pt x="9144" y="2612910"/>
                  </a:lnTo>
                  <a:lnTo>
                    <a:pt x="60960" y="2631198"/>
                  </a:lnTo>
                  <a:lnTo>
                    <a:pt x="112014" y="2649486"/>
                  </a:lnTo>
                  <a:lnTo>
                    <a:pt x="214884" y="2684538"/>
                  </a:lnTo>
                  <a:lnTo>
                    <a:pt x="266700" y="2701302"/>
                  </a:lnTo>
                  <a:lnTo>
                    <a:pt x="344424" y="2724162"/>
                  </a:lnTo>
                  <a:lnTo>
                    <a:pt x="396240" y="2737878"/>
                  </a:lnTo>
                  <a:lnTo>
                    <a:pt x="447294" y="2750070"/>
                  </a:lnTo>
                  <a:lnTo>
                    <a:pt x="525018" y="2766072"/>
                  </a:lnTo>
                  <a:lnTo>
                    <a:pt x="576834" y="2775216"/>
                  </a:lnTo>
                  <a:lnTo>
                    <a:pt x="680466" y="2790456"/>
                  </a:lnTo>
                  <a:lnTo>
                    <a:pt x="731520" y="2797314"/>
                  </a:lnTo>
                  <a:lnTo>
                    <a:pt x="834390" y="2809506"/>
                  </a:lnTo>
                  <a:lnTo>
                    <a:pt x="838200" y="2781312"/>
                  </a:lnTo>
                  <a:close/>
                </a:path>
                <a:path w="864235" h="3456940">
                  <a:moveTo>
                    <a:pt x="839724" y="2161032"/>
                  </a:moveTo>
                  <a:lnTo>
                    <a:pt x="832866" y="2133600"/>
                  </a:lnTo>
                  <a:lnTo>
                    <a:pt x="781812" y="2145030"/>
                  </a:lnTo>
                  <a:lnTo>
                    <a:pt x="729996" y="2157222"/>
                  </a:lnTo>
                  <a:lnTo>
                    <a:pt x="678180" y="2170176"/>
                  </a:lnTo>
                  <a:lnTo>
                    <a:pt x="574548" y="2199894"/>
                  </a:lnTo>
                  <a:lnTo>
                    <a:pt x="522732" y="2217420"/>
                  </a:lnTo>
                  <a:lnTo>
                    <a:pt x="470916" y="2237232"/>
                  </a:lnTo>
                  <a:lnTo>
                    <a:pt x="419100" y="2259330"/>
                  </a:lnTo>
                  <a:lnTo>
                    <a:pt x="393192" y="2272284"/>
                  </a:lnTo>
                  <a:lnTo>
                    <a:pt x="367284" y="2284476"/>
                  </a:lnTo>
                  <a:lnTo>
                    <a:pt x="289560" y="2327148"/>
                  </a:lnTo>
                  <a:lnTo>
                    <a:pt x="185928" y="2390394"/>
                  </a:lnTo>
                  <a:lnTo>
                    <a:pt x="57150" y="2476500"/>
                  </a:lnTo>
                  <a:lnTo>
                    <a:pt x="6096" y="2511552"/>
                  </a:lnTo>
                  <a:lnTo>
                    <a:pt x="22098" y="2535174"/>
                  </a:lnTo>
                  <a:lnTo>
                    <a:pt x="73152" y="2500122"/>
                  </a:lnTo>
                  <a:lnTo>
                    <a:pt x="176022" y="2430780"/>
                  </a:lnTo>
                  <a:lnTo>
                    <a:pt x="201930" y="2414778"/>
                  </a:lnTo>
                  <a:lnTo>
                    <a:pt x="227076" y="2398014"/>
                  </a:lnTo>
                  <a:lnTo>
                    <a:pt x="278130" y="2366772"/>
                  </a:lnTo>
                  <a:lnTo>
                    <a:pt x="329184" y="2337054"/>
                  </a:lnTo>
                  <a:lnTo>
                    <a:pt x="380238" y="2310384"/>
                  </a:lnTo>
                  <a:lnTo>
                    <a:pt x="431292" y="2285238"/>
                  </a:lnTo>
                  <a:lnTo>
                    <a:pt x="482346" y="2263902"/>
                  </a:lnTo>
                  <a:lnTo>
                    <a:pt x="532638" y="2244090"/>
                  </a:lnTo>
                  <a:lnTo>
                    <a:pt x="583692" y="2227326"/>
                  </a:lnTo>
                  <a:lnTo>
                    <a:pt x="660654" y="2204466"/>
                  </a:lnTo>
                  <a:lnTo>
                    <a:pt x="685800" y="2197608"/>
                  </a:lnTo>
                  <a:lnTo>
                    <a:pt x="839724" y="2161032"/>
                  </a:lnTo>
                  <a:close/>
                </a:path>
                <a:path w="864235" h="3456940">
                  <a:moveTo>
                    <a:pt x="842010" y="3430524"/>
                  </a:moveTo>
                  <a:lnTo>
                    <a:pt x="765810" y="3393948"/>
                  </a:lnTo>
                  <a:lnTo>
                    <a:pt x="739902" y="3381756"/>
                  </a:lnTo>
                  <a:lnTo>
                    <a:pt x="714756" y="3368802"/>
                  </a:lnTo>
                  <a:lnTo>
                    <a:pt x="688848" y="3355848"/>
                  </a:lnTo>
                  <a:lnTo>
                    <a:pt x="663702" y="3341370"/>
                  </a:lnTo>
                  <a:lnTo>
                    <a:pt x="637794" y="3326892"/>
                  </a:lnTo>
                  <a:lnTo>
                    <a:pt x="561594" y="3278886"/>
                  </a:lnTo>
                  <a:lnTo>
                    <a:pt x="511302" y="3242310"/>
                  </a:lnTo>
                  <a:lnTo>
                    <a:pt x="498348" y="3231642"/>
                  </a:lnTo>
                  <a:lnTo>
                    <a:pt x="485394" y="3221736"/>
                  </a:lnTo>
                  <a:lnTo>
                    <a:pt x="473202" y="3211068"/>
                  </a:lnTo>
                  <a:lnTo>
                    <a:pt x="460248" y="3200400"/>
                  </a:lnTo>
                  <a:lnTo>
                    <a:pt x="448056" y="3188970"/>
                  </a:lnTo>
                  <a:lnTo>
                    <a:pt x="384048" y="3127248"/>
                  </a:lnTo>
                  <a:lnTo>
                    <a:pt x="345948" y="3085338"/>
                  </a:lnTo>
                  <a:lnTo>
                    <a:pt x="332994" y="3071622"/>
                  </a:lnTo>
                  <a:lnTo>
                    <a:pt x="307848" y="3041904"/>
                  </a:lnTo>
                  <a:lnTo>
                    <a:pt x="281940" y="3010662"/>
                  </a:lnTo>
                  <a:lnTo>
                    <a:pt x="256794" y="2979420"/>
                  </a:lnTo>
                  <a:lnTo>
                    <a:pt x="204978" y="2913888"/>
                  </a:lnTo>
                  <a:lnTo>
                    <a:pt x="179832" y="2879598"/>
                  </a:lnTo>
                  <a:lnTo>
                    <a:pt x="153924" y="2845308"/>
                  </a:lnTo>
                  <a:lnTo>
                    <a:pt x="128016" y="2810256"/>
                  </a:lnTo>
                  <a:lnTo>
                    <a:pt x="76962" y="2739390"/>
                  </a:lnTo>
                  <a:lnTo>
                    <a:pt x="25908" y="2667762"/>
                  </a:lnTo>
                  <a:lnTo>
                    <a:pt x="2286" y="2683764"/>
                  </a:lnTo>
                  <a:lnTo>
                    <a:pt x="54102" y="2756154"/>
                  </a:lnTo>
                  <a:lnTo>
                    <a:pt x="79248" y="2791968"/>
                  </a:lnTo>
                  <a:lnTo>
                    <a:pt x="156972" y="2897124"/>
                  </a:lnTo>
                  <a:lnTo>
                    <a:pt x="182880" y="2930652"/>
                  </a:lnTo>
                  <a:lnTo>
                    <a:pt x="208026" y="2964180"/>
                  </a:lnTo>
                  <a:lnTo>
                    <a:pt x="233934" y="2996946"/>
                  </a:lnTo>
                  <a:lnTo>
                    <a:pt x="259842" y="3028950"/>
                  </a:lnTo>
                  <a:lnTo>
                    <a:pt x="285750" y="3060192"/>
                  </a:lnTo>
                  <a:lnTo>
                    <a:pt x="311658" y="3089910"/>
                  </a:lnTo>
                  <a:lnTo>
                    <a:pt x="337566" y="3118866"/>
                  </a:lnTo>
                  <a:lnTo>
                    <a:pt x="376428" y="3160014"/>
                  </a:lnTo>
                  <a:lnTo>
                    <a:pt x="415290" y="3198114"/>
                  </a:lnTo>
                  <a:lnTo>
                    <a:pt x="428244" y="3209544"/>
                  </a:lnTo>
                  <a:lnTo>
                    <a:pt x="441198" y="3221736"/>
                  </a:lnTo>
                  <a:lnTo>
                    <a:pt x="454152" y="3232404"/>
                  </a:lnTo>
                  <a:lnTo>
                    <a:pt x="467106" y="3243834"/>
                  </a:lnTo>
                  <a:lnTo>
                    <a:pt x="480060" y="3254502"/>
                  </a:lnTo>
                  <a:lnTo>
                    <a:pt x="493776" y="3264408"/>
                  </a:lnTo>
                  <a:lnTo>
                    <a:pt x="519684" y="3284220"/>
                  </a:lnTo>
                  <a:lnTo>
                    <a:pt x="545592" y="3302508"/>
                  </a:lnTo>
                  <a:lnTo>
                    <a:pt x="623316" y="3352038"/>
                  </a:lnTo>
                  <a:lnTo>
                    <a:pt x="675132" y="3380994"/>
                  </a:lnTo>
                  <a:lnTo>
                    <a:pt x="752856" y="3419856"/>
                  </a:lnTo>
                  <a:lnTo>
                    <a:pt x="830580" y="3456432"/>
                  </a:lnTo>
                  <a:lnTo>
                    <a:pt x="842010" y="3430524"/>
                  </a:lnTo>
                  <a:close/>
                </a:path>
                <a:path w="864235" h="3456940">
                  <a:moveTo>
                    <a:pt x="843534" y="1439430"/>
                  </a:moveTo>
                  <a:lnTo>
                    <a:pt x="777240" y="1447050"/>
                  </a:lnTo>
                  <a:lnTo>
                    <a:pt x="699516" y="1497342"/>
                  </a:lnTo>
                  <a:lnTo>
                    <a:pt x="621792" y="1553730"/>
                  </a:lnTo>
                  <a:lnTo>
                    <a:pt x="569976" y="1596402"/>
                  </a:lnTo>
                  <a:lnTo>
                    <a:pt x="531114" y="1631454"/>
                  </a:lnTo>
                  <a:lnTo>
                    <a:pt x="518160" y="1644408"/>
                  </a:lnTo>
                  <a:lnTo>
                    <a:pt x="505206" y="1656600"/>
                  </a:lnTo>
                  <a:lnTo>
                    <a:pt x="479298" y="1684032"/>
                  </a:lnTo>
                  <a:lnTo>
                    <a:pt x="465582" y="1697748"/>
                  </a:lnTo>
                  <a:lnTo>
                    <a:pt x="439674" y="1726704"/>
                  </a:lnTo>
                  <a:lnTo>
                    <a:pt x="426720" y="1742706"/>
                  </a:lnTo>
                  <a:lnTo>
                    <a:pt x="413766" y="1757946"/>
                  </a:lnTo>
                  <a:lnTo>
                    <a:pt x="387858" y="1791474"/>
                  </a:lnTo>
                  <a:lnTo>
                    <a:pt x="361950" y="1826526"/>
                  </a:lnTo>
                  <a:lnTo>
                    <a:pt x="336042" y="1863102"/>
                  </a:lnTo>
                  <a:lnTo>
                    <a:pt x="310134" y="1901202"/>
                  </a:lnTo>
                  <a:lnTo>
                    <a:pt x="284988" y="1940826"/>
                  </a:lnTo>
                  <a:lnTo>
                    <a:pt x="259080" y="1981974"/>
                  </a:lnTo>
                  <a:lnTo>
                    <a:pt x="233172" y="2024646"/>
                  </a:lnTo>
                  <a:lnTo>
                    <a:pt x="207264" y="2068080"/>
                  </a:lnTo>
                  <a:lnTo>
                    <a:pt x="181356" y="2112276"/>
                  </a:lnTo>
                  <a:lnTo>
                    <a:pt x="155448" y="2157996"/>
                  </a:lnTo>
                  <a:lnTo>
                    <a:pt x="130302" y="2203716"/>
                  </a:lnTo>
                  <a:lnTo>
                    <a:pt x="104394" y="2250198"/>
                  </a:lnTo>
                  <a:lnTo>
                    <a:pt x="52578" y="2344686"/>
                  </a:lnTo>
                  <a:lnTo>
                    <a:pt x="1524" y="2440698"/>
                  </a:lnTo>
                  <a:lnTo>
                    <a:pt x="26670" y="2453652"/>
                  </a:lnTo>
                  <a:lnTo>
                    <a:pt x="77724" y="2358402"/>
                  </a:lnTo>
                  <a:lnTo>
                    <a:pt x="129540" y="2263914"/>
                  </a:lnTo>
                  <a:lnTo>
                    <a:pt x="154686" y="2217432"/>
                  </a:lnTo>
                  <a:lnTo>
                    <a:pt x="180594" y="2171712"/>
                  </a:lnTo>
                  <a:lnTo>
                    <a:pt x="206502" y="2126754"/>
                  </a:lnTo>
                  <a:lnTo>
                    <a:pt x="231648" y="2082558"/>
                  </a:lnTo>
                  <a:lnTo>
                    <a:pt x="257556" y="2039124"/>
                  </a:lnTo>
                  <a:lnTo>
                    <a:pt x="270510" y="2017788"/>
                  </a:lnTo>
                  <a:lnTo>
                    <a:pt x="283464" y="1997214"/>
                  </a:lnTo>
                  <a:lnTo>
                    <a:pt x="295656" y="1976640"/>
                  </a:lnTo>
                  <a:lnTo>
                    <a:pt x="308610" y="1956066"/>
                  </a:lnTo>
                  <a:lnTo>
                    <a:pt x="321564" y="1936254"/>
                  </a:lnTo>
                  <a:lnTo>
                    <a:pt x="347472" y="1898154"/>
                  </a:lnTo>
                  <a:lnTo>
                    <a:pt x="359664" y="1879104"/>
                  </a:lnTo>
                  <a:lnTo>
                    <a:pt x="372618" y="1860816"/>
                  </a:lnTo>
                  <a:lnTo>
                    <a:pt x="398526" y="1825764"/>
                  </a:lnTo>
                  <a:lnTo>
                    <a:pt x="410718" y="1808238"/>
                  </a:lnTo>
                  <a:lnTo>
                    <a:pt x="436626" y="1776234"/>
                  </a:lnTo>
                  <a:lnTo>
                    <a:pt x="448818" y="1760232"/>
                  </a:lnTo>
                  <a:lnTo>
                    <a:pt x="474726" y="1731276"/>
                  </a:lnTo>
                  <a:lnTo>
                    <a:pt x="486918" y="1716798"/>
                  </a:lnTo>
                  <a:lnTo>
                    <a:pt x="499872" y="1703082"/>
                  </a:lnTo>
                  <a:lnTo>
                    <a:pt x="512826" y="1690128"/>
                  </a:lnTo>
                  <a:lnTo>
                    <a:pt x="525018" y="1677174"/>
                  </a:lnTo>
                  <a:lnTo>
                    <a:pt x="563118" y="1640598"/>
                  </a:lnTo>
                  <a:lnTo>
                    <a:pt x="601218" y="1607070"/>
                  </a:lnTo>
                  <a:lnTo>
                    <a:pt x="639318" y="1576590"/>
                  </a:lnTo>
                  <a:lnTo>
                    <a:pt x="665226" y="1557540"/>
                  </a:lnTo>
                  <a:lnTo>
                    <a:pt x="690372" y="1538490"/>
                  </a:lnTo>
                  <a:lnTo>
                    <a:pt x="741426" y="1504200"/>
                  </a:lnTo>
                  <a:lnTo>
                    <a:pt x="792480" y="1471434"/>
                  </a:lnTo>
                  <a:lnTo>
                    <a:pt x="843534" y="1439430"/>
                  </a:lnTo>
                  <a:close/>
                </a:path>
                <a:path w="864235" h="3456940">
                  <a:moveTo>
                    <a:pt x="864108" y="17526"/>
                  </a:moveTo>
                  <a:lnTo>
                    <a:pt x="787908" y="72390"/>
                  </a:lnTo>
                  <a:lnTo>
                    <a:pt x="735330" y="146304"/>
                  </a:lnTo>
                  <a:lnTo>
                    <a:pt x="696468" y="204978"/>
                  </a:lnTo>
                  <a:lnTo>
                    <a:pt x="682752" y="225552"/>
                  </a:lnTo>
                  <a:lnTo>
                    <a:pt x="669798" y="246126"/>
                  </a:lnTo>
                  <a:lnTo>
                    <a:pt x="643890" y="288798"/>
                  </a:lnTo>
                  <a:lnTo>
                    <a:pt x="630174" y="310896"/>
                  </a:lnTo>
                  <a:lnTo>
                    <a:pt x="617220" y="333756"/>
                  </a:lnTo>
                  <a:lnTo>
                    <a:pt x="604266" y="357378"/>
                  </a:lnTo>
                  <a:lnTo>
                    <a:pt x="590550" y="381000"/>
                  </a:lnTo>
                  <a:lnTo>
                    <a:pt x="564642" y="431292"/>
                  </a:lnTo>
                  <a:lnTo>
                    <a:pt x="550926" y="457200"/>
                  </a:lnTo>
                  <a:lnTo>
                    <a:pt x="537972" y="483870"/>
                  </a:lnTo>
                  <a:lnTo>
                    <a:pt x="512064" y="540258"/>
                  </a:lnTo>
                  <a:lnTo>
                    <a:pt x="498348" y="569214"/>
                  </a:lnTo>
                  <a:lnTo>
                    <a:pt x="485394" y="599694"/>
                  </a:lnTo>
                  <a:lnTo>
                    <a:pt x="445770" y="696468"/>
                  </a:lnTo>
                  <a:lnTo>
                    <a:pt x="419862" y="765810"/>
                  </a:lnTo>
                  <a:lnTo>
                    <a:pt x="406908" y="802386"/>
                  </a:lnTo>
                  <a:lnTo>
                    <a:pt x="393192" y="839724"/>
                  </a:lnTo>
                  <a:lnTo>
                    <a:pt x="367284" y="917448"/>
                  </a:lnTo>
                  <a:lnTo>
                    <a:pt x="354330" y="958596"/>
                  </a:lnTo>
                  <a:lnTo>
                    <a:pt x="340614" y="999744"/>
                  </a:lnTo>
                  <a:lnTo>
                    <a:pt x="327660" y="1041654"/>
                  </a:lnTo>
                  <a:lnTo>
                    <a:pt x="301752" y="1129284"/>
                  </a:lnTo>
                  <a:lnTo>
                    <a:pt x="288798" y="1174242"/>
                  </a:lnTo>
                  <a:lnTo>
                    <a:pt x="275082" y="1219200"/>
                  </a:lnTo>
                  <a:lnTo>
                    <a:pt x="262128" y="1265682"/>
                  </a:lnTo>
                  <a:lnTo>
                    <a:pt x="209550" y="1457706"/>
                  </a:lnTo>
                  <a:lnTo>
                    <a:pt x="183642" y="1556766"/>
                  </a:lnTo>
                  <a:lnTo>
                    <a:pt x="157734" y="1658112"/>
                  </a:lnTo>
                  <a:lnTo>
                    <a:pt x="131064" y="1760982"/>
                  </a:lnTo>
                  <a:lnTo>
                    <a:pt x="105156" y="1865376"/>
                  </a:lnTo>
                  <a:lnTo>
                    <a:pt x="78486" y="1971294"/>
                  </a:lnTo>
                  <a:lnTo>
                    <a:pt x="0" y="2291334"/>
                  </a:lnTo>
                  <a:lnTo>
                    <a:pt x="23749" y="2297125"/>
                  </a:lnTo>
                  <a:lnTo>
                    <a:pt x="762" y="2366772"/>
                  </a:lnTo>
                  <a:lnTo>
                    <a:pt x="27432" y="2375154"/>
                  </a:lnTo>
                  <a:lnTo>
                    <a:pt x="80010" y="2218944"/>
                  </a:lnTo>
                  <a:lnTo>
                    <a:pt x="105918" y="2140458"/>
                  </a:lnTo>
                  <a:lnTo>
                    <a:pt x="132588" y="2063496"/>
                  </a:lnTo>
                  <a:lnTo>
                    <a:pt x="184404" y="1911858"/>
                  </a:lnTo>
                  <a:lnTo>
                    <a:pt x="236982" y="1764792"/>
                  </a:lnTo>
                  <a:lnTo>
                    <a:pt x="262890" y="1693164"/>
                  </a:lnTo>
                  <a:lnTo>
                    <a:pt x="289560" y="1624584"/>
                  </a:lnTo>
                  <a:lnTo>
                    <a:pt x="315468" y="1556766"/>
                  </a:lnTo>
                  <a:lnTo>
                    <a:pt x="341376" y="1491996"/>
                  </a:lnTo>
                  <a:lnTo>
                    <a:pt x="368046" y="1429512"/>
                  </a:lnTo>
                  <a:lnTo>
                    <a:pt x="393954" y="1370076"/>
                  </a:lnTo>
                  <a:lnTo>
                    <a:pt x="432816" y="1286256"/>
                  </a:lnTo>
                  <a:lnTo>
                    <a:pt x="458724" y="1233678"/>
                  </a:lnTo>
                  <a:lnTo>
                    <a:pt x="484632" y="1184910"/>
                  </a:lnTo>
                  <a:lnTo>
                    <a:pt x="498348" y="1162050"/>
                  </a:lnTo>
                  <a:lnTo>
                    <a:pt x="511302" y="1139190"/>
                  </a:lnTo>
                  <a:lnTo>
                    <a:pt x="537210" y="1095756"/>
                  </a:lnTo>
                  <a:lnTo>
                    <a:pt x="563118" y="1055370"/>
                  </a:lnTo>
                  <a:lnTo>
                    <a:pt x="589026" y="1017270"/>
                  </a:lnTo>
                  <a:lnTo>
                    <a:pt x="614934" y="980694"/>
                  </a:lnTo>
                  <a:lnTo>
                    <a:pt x="653796" y="930402"/>
                  </a:lnTo>
                  <a:lnTo>
                    <a:pt x="679704" y="898398"/>
                  </a:lnTo>
                  <a:lnTo>
                    <a:pt x="705612" y="868680"/>
                  </a:lnTo>
                  <a:lnTo>
                    <a:pt x="718566" y="853440"/>
                  </a:lnTo>
                  <a:lnTo>
                    <a:pt x="731520" y="838962"/>
                  </a:lnTo>
                  <a:lnTo>
                    <a:pt x="758190" y="811530"/>
                  </a:lnTo>
                  <a:lnTo>
                    <a:pt x="784098" y="784098"/>
                  </a:lnTo>
                  <a:lnTo>
                    <a:pt x="835914" y="730758"/>
                  </a:lnTo>
                  <a:lnTo>
                    <a:pt x="862584" y="704850"/>
                  </a:lnTo>
                  <a:lnTo>
                    <a:pt x="842010" y="684276"/>
                  </a:lnTo>
                  <a:lnTo>
                    <a:pt x="816102" y="710946"/>
                  </a:lnTo>
                  <a:lnTo>
                    <a:pt x="789432" y="736854"/>
                  </a:lnTo>
                  <a:lnTo>
                    <a:pt x="763524" y="764286"/>
                  </a:lnTo>
                  <a:lnTo>
                    <a:pt x="736854" y="791718"/>
                  </a:lnTo>
                  <a:lnTo>
                    <a:pt x="710946" y="819912"/>
                  </a:lnTo>
                  <a:lnTo>
                    <a:pt x="684276" y="849630"/>
                  </a:lnTo>
                  <a:lnTo>
                    <a:pt x="671322" y="864870"/>
                  </a:lnTo>
                  <a:lnTo>
                    <a:pt x="657606" y="880110"/>
                  </a:lnTo>
                  <a:lnTo>
                    <a:pt x="644652" y="896112"/>
                  </a:lnTo>
                  <a:lnTo>
                    <a:pt x="631698" y="912876"/>
                  </a:lnTo>
                  <a:lnTo>
                    <a:pt x="617982" y="929640"/>
                  </a:lnTo>
                  <a:lnTo>
                    <a:pt x="605028" y="946404"/>
                  </a:lnTo>
                  <a:lnTo>
                    <a:pt x="578358" y="982218"/>
                  </a:lnTo>
                  <a:lnTo>
                    <a:pt x="552450" y="1020318"/>
                  </a:lnTo>
                  <a:lnTo>
                    <a:pt x="538734" y="1040130"/>
                  </a:lnTo>
                  <a:lnTo>
                    <a:pt x="525780" y="1059942"/>
                  </a:lnTo>
                  <a:lnTo>
                    <a:pt x="512826" y="1081278"/>
                  </a:lnTo>
                  <a:lnTo>
                    <a:pt x="499110" y="1102614"/>
                  </a:lnTo>
                  <a:lnTo>
                    <a:pt x="486156" y="1124712"/>
                  </a:lnTo>
                  <a:lnTo>
                    <a:pt x="473202" y="1147572"/>
                  </a:lnTo>
                  <a:lnTo>
                    <a:pt x="459486" y="1171194"/>
                  </a:lnTo>
                  <a:lnTo>
                    <a:pt x="446532" y="1195578"/>
                  </a:lnTo>
                  <a:lnTo>
                    <a:pt x="433578" y="1220724"/>
                  </a:lnTo>
                  <a:lnTo>
                    <a:pt x="420624" y="1247394"/>
                  </a:lnTo>
                  <a:lnTo>
                    <a:pt x="406908" y="1274064"/>
                  </a:lnTo>
                  <a:lnTo>
                    <a:pt x="381000" y="1329690"/>
                  </a:lnTo>
                  <a:lnTo>
                    <a:pt x="341376" y="1418844"/>
                  </a:lnTo>
                  <a:lnTo>
                    <a:pt x="315468" y="1481328"/>
                  </a:lnTo>
                  <a:lnTo>
                    <a:pt x="288798" y="1546860"/>
                  </a:lnTo>
                  <a:lnTo>
                    <a:pt x="236220" y="1683258"/>
                  </a:lnTo>
                  <a:lnTo>
                    <a:pt x="183642" y="1828038"/>
                  </a:lnTo>
                  <a:lnTo>
                    <a:pt x="157734" y="1901952"/>
                  </a:lnTo>
                  <a:lnTo>
                    <a:pt x="105156" y="2054352"/>
                  </a:lnTo>
                  <a:lnTo>
                    <a:pt x="52578" y="2209800"/>
                  </a:lnTo>
                  <a:lnTo>
                    <a:pt x="41351" y="2243785"/>
                  </a:lnTo>
                  <a:lnTo>
                    <a:pt x="80010" y="2084070"/>
                  </a:lnTo>
                  <a:lnTo>
                    <a:pt x="106680" y="1978152"/>
                  </a:lnTo>
                  <a:lnTo>
                    <a:pt x="132588" y="1872234"/>
                  </a:lnTo>
                  <a:lnTo>
                    <a:pt x="158496" y="1768602"/>
                  </a:lnTo>
                  <a:lnTo>
                    <a:pt x="185166" y="1665732"/>
                  </a:lnTo>
                  <a:lnTo>
                    <a:pt x="211074" y="1564386"/>
                  </a:lnTo>
                  <a:lnTo>
                    <a:pt x="263652" y="1367790"/>
                  </a:lnTo>
                  <a:lnTo>
                    <a:pt x="289560" y="1273302"/>
                  </a:lnTo>
                  <a:lnTo>
                    <a:pt x="302514" y="1227582"/>
                  </a:lnTo>
                  <a:lnTo>
                    <a:pt x="316230" y="1181862"/>
                  </a:lnTo>
                  <a:lnTo>
                    <a:pt x="329184" y="1136904"/>
                  </a:lnTo>
                  <a:lnTo>
                    <a:pt x="355092" y="1050036"/>
                  </a:lnTo>
                  <a:lnTo>
                    <a:pt x="381000" y="966978"/>
                  </a:lnTo>
                  <a:lnTo>
                    <a:pt x="394716" y="926592"/>
                  </a:lnTo>
                  <a:lnTo>
                    <a:pt x="407670" y="886968"/>
                  </a:lnTo>
                  <a:lnTo>
                    <a:pt x="433578" y="811530"/>
                  </a:lnTo>
                  <a:lnTo>
                    <a:pt x="459486" y="740664"/>
                  </a:lnTo>
                  <a:lnTo>
                    <a:pt x="485394" y="673608"/>
                  </a:lnTo>
                  <a:lnTo>
                    <a:pt x="525018" y="580644"/>
                  </a:lnTo>
                  <a:lnTo>
                    <a:pt x="550926" y="523494"/>
                  </a:lnTo>
                  <a:lnTo>
                    <a:pt x="589788" y="444246"/>
                  </a:lnTo>
                  <a:lnTo>
                    <a:pt x="615696" y="394716"/>
                  </a:lnTo>
                  <a:lnTo>
                    <a:pt x="642366" y="348234"/>
                  </a:lnTo>
                  <a:lnTo>
                    <a:pt x="655320" y="325374"/>
                  </a:lnTo>
                  <a:lnTo>
                    <a:pt x="681228" y="281940"/>
                  </a:lnTo>
                  <a:lnTo>
                    <a:pt x="707136" y="240792"/>
                  </a:lnTo>
                  <a:lnTo>
                    <a:pt x="745998" y="181356"/>
                  </a:lnTo>
                  <a:lnTo>
                    <a:pt x="785622" y="124968"/>
                  </a:lnTo>
                  <a:lnTo>
                    <a:pt x="811530" y="89154"/>
                  </a:lnTo>
                  <a:lnTo>
                    <a:pt x="837438" y="52578"/>
                  </a:lnTo>
                  <a:lnTo>
                    <a:pt x="864108" y="17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23966" y="2362199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7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7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10250" y="2348483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3"/>
                  </a:lnTo>
                  <a:lnTo>
                    <a:pt x="28194" y="13716"/>
                  </a:lnTo>
                  <a:lnTo>
                    <a:pt x="28194" y="28193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3"/>
                  </a:moveTo>
                  <a:lnTo>
                    <a:pt x="28194" y="13716"/>
                  </a:lnTo>
                  <a:lnTo>
                    <a:pt x="13715" y="28193"/>
                  </a:lnTo>
                  <a:lnTo>
                    <a:pt x="28194" y="28193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3"/>
                  </a:lnTo>
                  <a:lnTo>
                    <a:pt x="13715" y="28193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23965" y="23622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4.1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分類邊界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10250" y="3046476"/>
            <a:ext cx="4295775" cy="397510"/>
            <a:chOff x="5810250" y="3046476"/>
            <a:chExt cx="4295775" cy="397510"/>
          </a:xfrm>
        </p:grpSpPr>
        <p:sp>
          <p:nvSpPr>
            <p:cNvPr id="29" name="object 29"/>
            <p:cNvSpPr/>
            <p:nvPr/>
          </p:nvSpPr>
          <p:spPr>
            <a:xfrm>
              <a:off x="5823966" y="3060954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5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5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10250" y="3046476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6"/>
                  </a:lnTo>
                  <a:lnTo>
                    <a:pt x="4267200" y="14478"/>
                  </a:lnTo>
                  <a:lnTo>
                    <a:pt x="4280916" y="28956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80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4" y="368808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13715" y="368808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808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6"/>
                  </a:moveTo>
                  <a:lnTo>
                    <a:pt x="4267200" y="14478"/>
                  </a:lnTo>
                  <a:lnTo>
                    <a:pt x="4267200" y="28956"/>
                  </a:lnTo>
                  <a:lnTo>
                    <a:pt x="4280916" y="28956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4280916" y="28956"/>
                  </a:lnTo>
                  <a:lnTo>
                    <a:pt x="4267200" y="28956"/>
                  </a:lnTo>
                  <a:lnTo>
                    <a:pt x="4267200" y="368808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808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823965" y="3060954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4.2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線性回歸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10250" y="3720084"/>
            <a:ext cx="4295775" cy="375285"/>
            <a:chOff x="5810250" y="3720084"/>
            <a:chExt cx="4295775" cy="375285"/>
          </a:xfrm>
        </p:grpSpPr>
        <p:sp>
          <p:nvSpPr>
            <p:cNvPr id="33" name="object 33"/>
            <p:cNvSpPr/>
            <p:nvPr/>
          </p:nvSpPr>
          <p:spPr>
            <a:xfrm>
              <a:off x="5823966" y="3733800"/>
              <a:ext cx="4267200" cy="346710"/>
            </a:xfrm>
            <a:custGeom>
              <a:avLst/>
              <a:gdLst/>
              <a:ahLst/>
              <a:cxnLst/>
              <a:rect l="l" t="t" r="r" b="b"/>
              <a:pathLst>
                <a:path w="4267200" h="346710">
                  <a:moveTo>
                    <a:pt x="4267199" y="346710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46710"/>
                  </a:lnTo>
                  <a:lnTo>
                    <a:pt x="4267199" y="346710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10250" y="3720084"/>
              <a:ext cx="4295775" cy="375285"/>
            </a:xfrm>
            <a:custGeom>
              <a:avLst/>
              <a:gdLst/>
              <a:ahLst/>
              <a:cxnLst/>
              <a:rect l="l" t="t" r="r" b="b"/>
              <a:pathLst>
                <a:path w="4295775" h="375285">
                  <a:moveTo>
                    <a:pt x="4295394" y="374903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6" y="374904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74903"/>
                  </a:lnTo>
                  <a:lnTo>
                    <a:pt x="4295394" y="374903"/>
                  </a:lnTo>
                  <a:close/>
                </a:path>
                <a:path w="4295775" h="375285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75285">
                  <a:moveTo>
                    <a:pt x="28194" y="345948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4" y="374904"/>
                  </a:lnTo>
                  <a:lnTo>
                    <a:pt x="4267200" y="374903"/>
                  </a:lnTo>
                  <a:lnTo>
                    <a:pt x="4267200" y="360425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28194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6" y="374904"/>
                  </a:lnTo>
                  <a:lnTo>
                    <a:pt x="28194" y="374904"/>
                  </a:lnTo>
                  <a:close/>
                </a:path>
                <a:path w="4295775" h="375285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45948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4280916" y="374903"/>
                  </a:moveTo>
                  <a:lnTo>
                    <a:pt x="4280916" y="345948"/>
                  </a:lnTo>
                  <a:lnTo>
                    <a:pt x="4267200" y="360425"/>
                  </a:lnTo>
                  <a:lnTo>
                    <a:pt x="4267200" y="374903"/>
                  </a:lnTo>
                  <a:lnTo>
                    <a:pt x="42809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23965" y="37338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4.3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使用回歸進行分類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810250" y="4423409"/>
            <a:ext cx="4295775" cy="397510"/>
            <a:chOff x="5810250" y="4423409"/>
            <a:chExt cx="4295775" cy="397510"/>
          </a:xfrm>
        </p:grpSpPr>
        <p:sp>
          <p:nvSpPr>
            <p:cNvPr id="37" name="object 37"/>
            <p:cNvSpPr/>
            <p:nvPr/>
          </p:nvSpPr>
          <p:spPr>
            <a:xfrm>
              <a:off x="5823966" y="4437125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8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8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0250" y="4423409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823965" y="4437126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4.4 </a:t>
            </a:r>
            <a:r>
              <a:rPr lang="zh-TW" altLang="en-US" sz="1800" spc="-95" dirty="0" smtClean="0">
                <a:latin typeface="Trebuchet MS"/>
                <a:cs typeface="Trebuchet MS"/>
              </a:rPr>
              <a:t>羅吉斯回歸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10250" y="5096255"/>
            <a:ext cx="4295775" cy="397510"/>
            <a:chOff x="5810250" y="5096255"/>
            <a:chExt cx="4295775" cy="397510"/>
          </a:xfrm>
        </p:grpSpPr>
        <p:sp>
          <p:nvSpPr>
            <p:cNvPr id="41" name="object 41"/>
            <p:cNvSpPr/>
            <p:nvPr/>
          </p:nvSpPr>
          <p:spPr>
            <a:xfrm>
              <a:off x="5823966" y="5110733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6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6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0250" y="5096255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5"/>
                  </a:lnTo>
                  <a:lnTo>
                    <a:pt x="4267200" y="14477"/>
                  </a:lnTo>
                  <a:lnTo>
                    <a:pt x="4280916" y="28955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5"/>
                  </a:moveTo>
                  <a:lnTo>
                    <a:pt x="4267200" y="14477"/>
                  </a:lnTo>
                  <a:lnTo>
                    <a:pt x="4267200" y="28955"/>
                  </a:lnTo>
                  <a:lnTo>
                    <a:pt x="4280916" y="28955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955"/>
                  </a:lnTo>
                  <a:lnTo>
                    <a:pt x="4267200" y="28955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823965" y="5110734"/>
            <a:ext cx="4267200" cy="2802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4.5 </a:t>
            </a:r>
            <a:r>
              <a:rPr lang="zh-TW" altLang="en-US" sz="1800" spc="-60" dirty="0" smtClean="0">
                <a:latin typeface="Trebuchet MS"/>
                <a:cs typeface="Trebuchet MS"/>
              </a:rPr>
              <a:t>支持向量機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02705" y="5786882"/>
            <a:ext cx="2762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4.6 </a:t>
            </a:r>
            <a:r>
              <a:rPr lang="zh-TW" altLang="en-US" sz="1800" spc="-75" dirty="0" smtClean="0">
                <a:latin typeface="Trebuchet MS"/>
                <a:cs typeface="Trebuchet MS"/>
              </a:rPr>
              <a:t>集成學習法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57527" y="5586983"/>
            <a:ext cx="3435096" cy="941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5782055" y="5586984"/>
            <a:ext cx="4349750" cy="725805"/>
            <a:chOff x="5782055" y="5586984"/>
            <a:chExt cx="4349750" cy="725805"/>
          </a:xfrm>
        </p:grpSpPr>
        <p:sp>
          <p:nvSpPr>
            <p:cNvPr id="45" name="object 45"/>
            <p:cNvSpPr/>
            <p:nvPr/>
          </p:nvSpPr>
          <p:spPr>
            <a:xfrm>
              <a:off x="5823965" y="5796534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6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6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82055" y="5586984"/>
              <a:ext cx="4349496" cy="7254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6012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4.5 </a:t>
            </a:r>
            <a:r>
              <a:rPr lang="zh-TW" altLang="en-US" spc="-204" dirty="0" smtClean="0"/>
              <a:t>支持向量機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067054"/>
            <a:ext cx="5833745" cy="1402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0" dirty="0" smtClean="0">
                <a:latin typeface="Trebuchet MS"/>
                <a:cs typeface="Trebuchet MS"/>
              </a:rPr>
              <a:t>羅吉斯回歸</a:t>
            </a:r>
            <a:r>
              <a:rPr sz="2800" b="1" spc="-155" dirty="0" smtClean="0">
                <a:latin typeface="Trebuchet MS"/>
                <a:cs typeface="Trebuchet MS"/>
              </a:rPr>
              <a:t> </a:t>
            </a:r>
            <a:r>
              <a:rPr sz="2800" b="1" dirty="0">
                <a:latin typeface="Symbol"/>
                <a:cs typeface="Symbol"/>
              </a:rPr>
              <a:t>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lang="zh-TW" altLang="en-US" sz="2800" b="1" dirty="0" smtClean="0">
                <a:latin typeface="Times New Roman"/>
                <a:cs typeface="Times New Roman"/>
              </a:rPr>
              <a:t>線性邊界</a:t>
            </a:r>
            <a:endParaRPr sz="2800" dirty="0">
              <a:latin typeface="Trebuchet MS"/>
              <a:cs typeface="Trebuchet MS"/>
            </a:endParaRPr>
          </a:p>
          <a:p>
            <a:pPr marL="607695" indent="-380365">
              <a:lnSpc>
                <a:spcPct val="100000"/>
              </a:lnSpc>
              <a:spcBef>
                <a:spcPts val="1730"/>
              </a:spcBef>
              <a:buFont typeface="Wingdings"/>
              <a:buChar char=""/>
              <a:tabLst>
                <a:tab pos="608330" algn="l"/>
              </a:tabLst>
            </a:pPr>
            <a:r>
              <a:rPr sz="2400" spc="-145" dirty="0" smtClean="0">
                <a:latin typeface="Trebuchet MS"/>
                <a:cs typeface="Trebuchet MS"/>
              </a:rPr>
              <a:t>Weka</a:t>
            </a:r>
            <a:r>
              <a:rPr lang="zh-TW" altLang="en-US" sz="2400" spc="-145" dirty="0" smtClean="0">
                <a:latin typeface="Trebuchet MS"/>
                <a:cs typeface="Trebuchet MS"/>
              </a:rPr>
              <a:t>中的</a:t>
            </a:r>
            <a:r>
              <a:rPr sz="2400" spc="-75" dirty="0" smtClean="0">
                <a:latin typeface="Trebuchet MS"/>
                <a:cs typeface="Trebuchet MS"/>
              </a:rPr>
              <a:t>boundary</a:t>
            </a:r>
            <a:r>
              <a:rPr sz="2400" spc="-229" dirty="0" smtClean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visualizer</a:t>
            </a:r>
            <a:endParaRPr sz="2400" dirty="0">
              <a:latin typeface="Trebuchet MS"/>
              <a:cs typeface="Trebuchet MS"/>
            </a:endParaRPr>
          </a:p>
          <a:p>
            <a:pPr marL="798195">
              <a:lnSpc>
                <a:spcPct val="100000"/>
              </a:lnSpc>
              <a:spcBef>
                <a:spcPts val="530"/>
              </a:spcBef>
              <a:tabLst>
                <a:tab pos="1062990" algn="l"/>
              </a:tabLst>
            </a:pPr>
            <a:r>
              <a:rPr sz="2000" spc="260" dirty="0">
                <a:latin typeface="Trebuchet MS"/>
                <a:cs typeface="Trebuchet MS"/>
              </a:rPr>
              <a:t>–	</a:t>
            </a:r>
            <a:r>
              <a:rPr lang="zh-TW" altLang="en-US" sz="2000" spc="260" dirty="0" smtClean="0">
                <a:latin typeface="Trebuchet MS"/>
                <a:cs typeface="Trebuchet MS"/>
              </a:rPr>
              <a:t>延續</a:t>
            </a:r>
            <a:r>
              <a:rPr sz="2000" i="1" spc="-80" dirty="0" smtClean="0">
                <a:latin typeface="Trebuchet MS"/>
                <a:cs typeface="Trebuchet MS"/>
              </a:rPr>
              <a:t>Lesson</a:t>
            </a:r>
            <a:r>
              <a:rPr sz="2000" i="1" spc="-254" dirty="0" smtClean="0">
                <a:latin typeface="Trebuchet MS"/>
                <a:cs typeface="Trebuchet MS"/>
              </a:rPr>
              <a:t> </a:t>
            </a:r>
            <a:r>
              <a:rPr sz="2000" i="1" spc="-105" dirty="0" smtClean="0">
                <a:latin typeface="Trebuchet MS"/>
                <a:cs typeface="Trebuchet MS"/>
              </a:rPr>
              <a:t>3.6</a:t>
            </a:r>
            <a:r>
              <a:rPr lang="zh-TW" altLang="en-US" sz="2000" i="1" spc="-105" dirty="0" smtClean="0">
                <a:latin typeface="Trebuchet MS"/>
                <a:cs typeface="Trebuchet MS"/>
              </a:rPr>
              <a:t>的活動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2743200"/>
            <a:ext cx="3361943" cy="335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6712" y="3980936"/>
            <a:ext cx="11366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0" dirty="0">
                <a:latin typeface="Trebuchet MS"/>
                <a:cs typeface="Trebuchet MS"/>
              </a:rPr>
              <a:t>petalwidth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50366" y="6391904"/>
            <a:ext cx="11982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5" dirty="0">
                <a:latin typeface="Trebuchet MS"/>
                <a:cs typeface="Trebuchet MS"/>
              </a:rPr>
              <a:t>petallength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6768" y="5932419"/>
            <a:ext cx="2825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0.1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6768" y="2687816"/>
            <a:ext cx="2825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2.5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9101" y="6116809"/>
            <a:ext cx="1289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5836" y="6116809"/>
            <a:ext cx="2825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Trebuchet MS"/>
                <a:cs typeface="Trebuchet MS"/>
              </a:rPr>
              <a:t>6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r>
              <a:rPr sz="1600" spc="-30" dirty="0">
                <a:latin typeface="Trebuchet MS"/>
                <a:cs typeface="Trebuchet MS"/>
              </a:rPr>
              <a:t>9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7797" y="3444996"/>
            <a:ext cx="2326005" cy="2980690"/>
            <a:chOff x="5143500" y="3414521"/>
            <a:chExt cx="2326005" cy="2980690"/>
          </a:xfrm>
        </p:grpSpPr>
        <p:sp>
          <p:nvSpPr>
            <p:cNvPr id="12" name="object 12"/>
            <p:cNvSpPr/>
            <p:nvPr/>
          </p:nvSpPr>
          <p:spPr>
            <a:xfrm>
              <a:off x="5143500" y="3414521"/>
              <a:ext cx="2115820" cy="2981325"/>
            </a:xfrm>
            <a:custGeom>
              <a:avLst/>
              <a:gdLst/>
              <a:ahLst/>
              <a:cxnLst/>
              <a:rect l="l" t="t" r="r" b="b"/>
              <a:pathLst>
                <a:path w="2115820" h="2981325">
                  <a:moveTo>
                    <a:pt x="1338834" y="2667000"/>
                  </a:moveTo>
                  <a:lnTo>
                    <a:pt x="51054" y="0"/>
                  </a:lnTo>
                  <a:lnTo>
                    <a:pt x="0" y="24384"/>
                  </a:lnTo>
                  <a:lnTo>
                    <a:pt x="1287018" y="2691384"/>
                  </a:lnTo>
                  <a:lnTo>
                    <a:pt x="1338834" y="2667000"/>
                  </a:lnTo>
                  <a:close/>
                </a:path>
                <a:path w="2115820" h="2981325">
                  <a:moveTo>
                    <a:pt x="2115312" y="2894838"/>
                  </a:moveTo>
                  <a:lnTo>
                    <a:pt x="1972818" y="2811780"/>
                  </a:lnTo>
                  <a:lnTo>
                    <a:pt x="1965553" y="2809316"/>
                  </a:lnTo>
                  <a:lnTo>
                    <a:pt x="1958149" y="2809786"/>
                  </a:lnTo>
                  <a:lnTo>
                    <a:pt x="1951596" y="2812961"/>
                  </a:lnTo>
                  <a:lnTo>
                    <a:pt x="1946910" y="2818638"/>
                  </a:lnTo>
                  <a:lnTo>
                    <a:pt x="1944433" y="2825915"/>
                  </a:lnTo>
                  <a:lnTo>
                    <a:pt x="1944903" y="2833408"/>
                  </a:lnTo>
                  <a:lnTo>
                    <a:pt x="1948078" y="2840177"/>
                  </a:lnTo>
                  <a:lnTo>
                    <a:pt x="1953768" y="2845308"/>
                  </a:lnTo>
                  <a:lnTo>
                    <a:pt x="2006307" y="2875788"/>
                  </a:lnTo>
                  <a:lnTo>
                    <a:pt x="1048512" y="2875788"/>
                  </a:lnTo>
                  <a:lnTo>
                    <a:pt x="1048512" y="2913888"/>
                  </a:lnTo>
                  <a:lnTo>
                    <a:pt x="2007628" y="2913888"/>
                  </a:lnTo>
                  <a:lnTo>
                    <a:pt x="1953768" y="2945130"/>
                  </a:lnTo>
                  <a:lnTo>
                    <a:pt x="1948078" y="2950273"/>
                  </a:lnTo>
                  <a:lnTo>
                    <a:pt x="1944903" y="2957042"/>
                  </a:lnTo>
                  <a:lnTo>
                    <a:pt x="1944433" y="2964535"/>
                  </a:lnTo>
                  <a:lnTo>
                    <a:pt x="1946910" y="2971800"/>
                  </a:lnTo>
                  <a:lnTo>
                    <a:pt x="1951596" y="2977057"/>
                  </a:lnTo>
                  <a:lnTo>
                    <a:pt x="1958149" y="2980093"/>
                  </a:lnTo>
                  <a:lnTo>
                    <a:pt x="1965553" y="2980702"/>
                  </a:lnTo>
                  <a:lnTo>
                    <a:pt x="1972818" y="2978658"/>
                  </a:lnTo>
                  <a:lnTo>
                    <a:pt x="2077212" y="2917253"/>
                  </a:lnTo>
                  <a:lnTo>
                    <a:pt x="2115312" y="2894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68389" y="6064757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90" h="215900">
                  <a:moveTo>
                    <a:pt x="503681" y="215646"/>
                  </a:moveTo>
                  <a:lnTo>
                    <a:pt x="503681" y="0"/>
                  </a:lnTo>
                  <a:lnTo>
                    <a:pt x="0" y="0"/>
                  </a:lnTo>
                  <a:lnTo>
                    <a:pt x="0" y="215646"/>
                  </a:lnTo>
                  <a:lnTo>
                    <a:pt x="503681" y="215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16396" y="4642865"/>
              <a:ext cx="62484" cy="617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84797" y="4779263"/>
              <a:ext cx="291845" cy="64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84085" y="4782311"/>
              <a:ext cx="121157" cy="632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70547" y="4639055"/>
              <a:ext cx="121157" cy="632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80276" y="4360925"/>
              <a:ext cx="406907" cy="655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63105" y="4368545"/>
              <a:ext cx="53340" cy="52705"/>
            </a:xfrm>
            <a:custGeom>
              <a:avLst/>
              <a:gdLst/>
              <a:ahLst/>
              <a:cxnLst/>
              <a:rect l="l" t="t" r="r" b="b"/>
              <a:pathLst>
                <a:path w="53340" h="52704">
                  <a:moveTo>
                    <a:pt x="53340" y="26670"/>
                  </a:moveTo>
                  <a:lnTo>
                    <a:pt x="51208" y="16394"/>
                  </a:lnTo>
                  <a:lnTo>
                    <a:pt x="45434" y="7905"/>
                  </a:lnTo>
                  <a:lnTo>
                    <a:pt x="36945" y="2131"/>
                  </a:lnTo>
                  <a:lnTo>
                    <a:pt x="26670" y="0"/>
                  </a:lnTo>
                  <a:lnTo>
                    <a:pt x="16394" y="2131"/>
                  </a:lnTo>
                  <a:lnTo>
                    <a:pt x="7905" y="7905"/>
                  </a:lnTo>
                  <a:lnTo>
                    <a:pt x="2131" y="16394"/>
                  </a:lnTo>
                  <a:lnTo>
                    <a:pt x="0" y="26670"/>
                  </a:lnTo>
                  <a:lnTo>
                    <a:pt x="2131" y="36826"/>
                  </a:lnTo>
                  <a:lnTo>
                    <a:pt x="7905" y="45053"/>
                  </a:lnTo>
                  <a:lnTo>
                    <a:pt x="16394" y="50565"/>
                  </a:lnTo>
                  <a:lnTo>
                    <a:pt x="26670" y="52578"/>
                  </a:lnTo>
                  <a:lnTo>
                    <a:pt x="36945" y="50565"/>
                  </a:lnTo>
                  <a:lnTo>
                    <a:pt x="45434" y="45053"/>
                  </a:lnTo>
                  <a:lnTo>
                    <a:pt x="51208" y="36826"/>
                  </a:lnTo>
                  <a:lnTo>
                    <a:pt x="53340" y="26670"/>
                  </a:lnTo>
                  <a:close/>
                </a:path>
              </a:pathLst>
            </a:custGeom>
            <a:solidFill>
              <a:srgbClr val="3DFF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26936" y="4498085"/>
              <a:ext cx="347472" cy="662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58533" y="436397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762" y="36576"/>
                  </a:moveTo>
                  <a:lnTo>
                    <a:pt x="761" y="25146"/>
                  </a:lnTo>
                  <a:lnTo>
                    <a:pt x="0" y="30480"/>
                  </a:lnTo>
                  <a:lnTo>
                    <a:pt x="0" y="31242"/>
                  </a:lnTo>
                  <a:lnTo>
                    <a:pt x="762" y="36576"/>
                  </a:lnTo>
                  <a:close/>
                </a:path>
                <a:path w="62865" h="62864">
                  <a:moveTo>
                    <a:pt x="53340" y="30480"/>
                  </a:moveTo>
                  <a:lnTo>
                    <a:pt x="53340" y="8382"/>
                  </a:lnTo>
                  <a:lnTo>
                    <a:pt x="49530" y="5334"/>
                  </a:lnTo>
                  <a:lnTo>
                    <a:pt x="48768" y="5334"/>
                  </a:lnTo>
                  <a:lnTo>
                    <a:pt x="44196" y="2286"/>
                  </a:lnTo>
                  <a:lnTo>
                    <a:pt x="43434" y="2286"/>
                  </a:lnTo>
                  <a:lnTo>
                    <a:pt x="38100" y="762"/>
                  </a:lnTo>
                  <a:lnTo>
                    <a:pt x="36576" y="653"/>
                  </a:lnTo>
                  <a:lnTo>
                    <a:pt x="32004" y="0"/>
                  </a:lnTo>
                  <a:lnTo>
                    <a:pt x="31242" y="0"/>
                  </a:lnTo>
                  <a:lnTo>
                    <a:pt x="26670" y="653"/>
                  </a:lnTo>
                  <a:lnTo>
                    <a:pt x="24383" y="762"/>
                  </a:lnTo>
                  <a:lnTo>
                    <a:pt x="19811" y="2286"/>
                  </a:lnTo>
                  <a:lnTo>
                    <a:pt x="19049" y="2286"/>
                  </a:lnTo>
                  <a:lnTo>
                    <a:pt x="14477" y="5334"/>
                  </a:lnTo>
                  <a:lnTo>
                    <a:pt x="13715" y="5334"/>
                  </a:lnTo>
                  <a:lnTo>
                    <a:pt x="9905" y="8382"/>
                  </a:lnTo>
                  <a:lnTo>
                    <a:pt x="9143" y="9144"/>
                  </a:lnTo>
                  <a:lnTo>
                    <a:pt x="6095" y="12954"/>
                  </a:lnTo>
                  <a:lnTo>
                    <a:pt x="5333" y="13716"/>
                  </a:lnTo>
                  <a:lnTo>
                    <a:pt x="3047" y="18288"/>
                  </a:lnTo>
                  <a:lnTo>
                    <a:pt x="3047" y="19050"/>
                  </a:lnTo>
                  <a:lnTo>
                    <a:pt x="2285" y="19050"/>
                  </a:lnTo>
                  <a:lnTo>
                    <a:pt x="761" y="24384"/>
                  </a:lnTo>
                  <a:lnTo>
                    <a:pt x="762" y="38100"/>
                  </a:lnTo>
                  <a:lnTo>
                    <a:pt x="2286" y="42672"/>
                  </a:lnTo>
                  <a:lnTo>
                    <a:pt x="2286" y="43434"/>
                  </a:lnTo>
                  <a:lnTo>
                    <a:pt x="3048" y="43434"/>
                  </a:lnTo>
                  <a:lnTo>
                    <a:pt x="5334" y="48006"/>
                  </a:lnTo>
                  <a:lnTo>
                    <a:pt x="5334" y="48768"/>
                  </a:lnTo>
                  <a:lnTo>
                    <a:pt x="6096" y="48768"/>
                  </a:lnTo>
                  <a:lnTo>
                    <a:pt x="9144" y="52578"/>
                  </a:lnTo>
                  <a:lnTo>
                    <a:pt x="9144" y="53340"/>
                  </a:lnTo>
                  <a:lnTo>
                    <a:pt x="9906" y="53340"/>
                  </a:lnTo>
                  <a:lnTo>
                    <a:pt x="9906" y="27432"/>
                  </a:lnTo>
                  <a:lnTo>
                    <a:pt x="11430" y="22098"/>
                  </a:lnTo>
                  <a:lnTo>
                    <a:pt x="11430" y="22860"/>
                  </a:lnTo>
                  <a:lnTo>
                    <a:pt x="12954" y="19812"/>
                  </a:lnTo>
                  <a:lnTo>
                    <a:pt x="12954" y="19050"/>
                  </a:lnTo>
                  <a:lnTo>
                    <a:pt x="16002" y="15240"/>
                  </a:lnTo>
                  <a:lnTo>
                    <a:pt x="16002" y="16002"/>
                  </a:lnTo>
                  <a:lnTo>
                    <a:pt x="19812" y="12954"/>
                  </a:lnTo>
                  <a:lnTo>
                    <a:pt x="19812" y="13208"/>
                  </a:lnTo>
                  <a:lnTo>
                    <a:pt x="23622" y="10668"/>
                  </a:lnTo>
                  <a:lnTo>
                    <a:pt x="23622" y="11176"/>
                  </a:lnTo>
                  <a:lnTo>
                    <a:pt x="26670" y="10160"/>
                  </a:lnTo>
                  <a:lnTo>
                    <a:pt x="26670" y="9906"/>
                  </a:lnTo>
                  <a:lnTo>
                    <a:pt x="31242" y="9252"/>
                  </a:lnTo>
                  <a:lnTo>
                    <a:pt x="36576" y="9906"/>
                  </a:lnTo>
                  <a:lnTo>
                    <a:pt x="36576" y="10341"/>
                  </a:lnTo>
                  <a:lnTo>
                    <a:pt x="39624" y="11212"/>
                  </a:lnTo>
                  <a:lnTo>
                    <a:pt x="39624" y="10668"/>
                  </a:lnTo>
                  <a:lnTo>
                    <a:pt x="43434" y="13208"/>
                  </a:lnTo>
                  <a:lnTo>
                    <a:pt x="43434" y="12954"/>
                  </a:lnTo>
                  <a:lnTo>
                    <a:pt x="46482" y="15392"/>
                  </a:lnTo>
                  <a:lnTo>
                    <a:pt x="46482" y="15240"/>
                  </a:lnTo>
                  <a:lnTo>
                    <a:pt x="47244" y="16002"/>
                  </a:lnTo>
                  <a:lnTo>
                    <a:pt x="47244" y="16192"/>
                  </a:lnTo>
                  <a:lnTo>
                    <a:pt x="49530" y="19050"/>
                  </a:lnTo>
                  <a:lnTo>
                    <a:pt x="49530" y="19431"/>
                  </a:lnTo>
                  <a:lnTo>
                    <a:pt x="51816" y="22860"/>
                  </a:lnTo>
                  <a:lnTo>
                    <a:pt x="51816" y="24765"/>
                  </a:lnTo>
                  <a:lnTo>
                    <a:pt x="52577" y="27432"/>
                  </a:lnTo>
                  <a:lnTo>
                    <a:pt x="52577" y="25908"/>
                  </a:lnTo>
                  <a:lnTo>
                    <a:pt x="53285" y="30861"/>
                  </a:lnTo>
                  <a:lnTo>
                    <a:pt x="53340" y="30480"/>
                  </a:lnTo>
                  <a:close/>
                </a:path>
                <a:path w="62865" h="62864">
                  <a:moveTo>
                    <a:pt x="13716" y="43434"/>
                  </a:moveTo>
                  <a:lnTo>
                    <a:pt x="11430" y="38862"/>
                  </a:lnTo>
                  <a:lnTo>
                    <a:pt x="11430" y="39624"/>
                  </a:lnTo>
                  <a:lnTo>
                    <a:pt x="9906" y="35052"/>
                  </a:lnTo>
                  <a:lnTo>
                    <a:pt x="9906" y="53340"/>
                  </a:lnTo>
                  <a:lnTo>
                    <a:pt x="12954" y="55778"/>
                  </a:lnTo>
                  <a:lnTo>
                    <a:pt x="12954" y="42672"/>
                  </a:lnTo>
                  <a:lnTo>
                    <a:pt x="13716" y="43434"/>
                  </a:lnTo>
                  <a:close/>
                </a:path>
                <a:path w="62865" h="62864">
                  <a:moveTo>
                    <a:pt x="13716" y="18288"/>
                  </a:moveTo>
                  <a:lnTo>
                    <a:pt x="12954" y="19050"/>
                  </a:lnTo>
                  <a:lnTo>
                    <a:pt x="12954" y="19812"/>
                  </a:lnTo>
                  <a:lnTo>
                    <a:pt x="13716" y="18288"/>
                  </a:lnTo>
                  <a:close/>
                </a:path>
                <a:path w="62865" h="62864">
                  <a:moveTo>
                    <a:pt x="19812" y="60198"/>
                  </a:moveTo>
                  <a:lnTo>
                    <a:pt x="19812" y="49530"/>
                  </a:lnTo>
                  <a:lnTo>
                    <a:pt x="16002" y="46482"/>
                  </a:lnTo>
                  <a:lnTo>
                    <a:pt x="12954" y="42672"/>
                  </a:lnTo>
                  <a:lnTo>
                    <a:pt x="12954" y="55778"/>
                  </a:lnTo>
                  <a:lnTo>
                    <a:pt x="13716" y="56388"/>
                  </a:lnTo>
                  <a:lnTo>
                    <a:pt x="13716" y="57150"/>
                  </a:lnTo>
                  <a:lnTo>
                    <a:pt x="14478" y="57150"/>
                  </a:lnTo>
                  <a:lnTo>
                    <a:pt x="19050" y="59436"/>
                  </a:lnTo>
                  <a:lnTo>
                    <a:pt x="19050" y="60198"/>
                  </a:lnTo>
                  <a:lnTo>
                    <a:pt x="19812" y="60198"/>
                  </a:lnTo>
                  <a:close/>
                </a:path>
                <a:path w="62865" h="62864">
                  <a:moveTo>
                    <a:pt x="19812" y="13208"/>
                  </a:moveTo>
                  <a:lnTo>
                    <a:pt x="19812" y="12954"/>
                  </a:lnTo>
                  <a:lnTo>
                    <a:pt x="19050" y="13716"/>
                  </a:lnTo>
                  <a:lnTo>
                    <a:pt x="19812" y="13208"/>
                  </a:lnTo>
                  <a:close/>
                </a:path>
                <a:path w="62865" h="62864">
                  <a:moveTo>
                    <a:pt x="23622" y="51054"/>
                  </a:moveTo>
                  <a:lnTo>
                    <a:pt x="19050" y="48768"/>
                  </a:lnTo>
                  <a:lnTo>
                    <a:pt x="19812" y="49530"/>
                  </a:lnTo>
                  <a:lnTo>
                    <a:pt x="19812" y="60198"/>
                  </a:lnTo>
                  <a:lnTo>
                    <a:pt x="22860" y="61214"/>
                  </a:lnTo>
                  <a:lnTo>
                    <a:pt x="22860" y="51054"/>
                  </a:lnTo>
                  <a:lnTo>
                    <a:pt x="23622" y="51054"/>
                  </a:lnTo>
                  <a:close/>
                </a:path>
                <a:path w="62865" h="62864">
                  <a:moveTo>
                    <a:pt x="23622" y="11176"/>
                  </a:moveTo>
                  <a:lnTo>
                    <a:pt x="23622" y="10668"/>
                  </a:lnTo>
                  <a:lnTo>
                    <a:pt x="22860" y="11430"/>
                  </a:lnTo>
                  <a:lnTo>
                    <a:pt x="23622" y="11176"/>
                  </a:lnTo>
                  <a:close/>
                </a:path>
                <a:path w="62865" h="62864">
                  <a:moveTo>
                    <a:pt x="27432" y="52578"/>
                  </a:moveTo>
                  <a:lnTo>
                    <a:pt x="22860" y="51054"/>
                  </a:lnTo>
                  <a:lnTo>
                    <a:pt x="22860" y="61214"/>
                  </a:lnTo>
                  <a:lnTo>
                    <a:pt x="24384" y="61722"/>
                  </a:lnTo>
                  <a:lnTo>
                    <a:pt x="26670" y="61830"/>
                  </a:lnTo>
                  <a:lnTo>
                    <a:pt x="26670" y="52578"/>
                  </a:lnTo>
                  <a:lnTo>
                    <a:pt x="27432" y="52578"/>
                  </a:lnTo>
                  <a:close/>
                </a:path>
                <a:path w="62865" h="62864">
                  <a:moveTo>
                    <a:pt x="27432" y="9906"/>
                  </a:moveTo>
                  <a:lnTo>
                    <a:pt x="26670" y="9906"/>
                  </a:lnTo>
                  <a:lnTo>
                    <a:pt x="26670" y="10160"/>
                  </a:lnTo>
                  <a:lnTo>
                    <a:pt x="27432" y="9906"/>
                  </a:lnTo>
                  <a:close/>
                </a:path>
                <a:path w="62865" h="62864">
                  <a:moveTo>
                    <a:pt x="36576" y="61830"/>
                  </a:moveTo>
                  <a:lnTo>
                    <a:pt x="36576" y="52578"/>
                  </a:lnTo>
                  <a:lnTo>
                    <a:pt x="26670" y="52578"/>
                  </a:lnTo>
                  <a:lnTo>
                    <a:pt x="26670" y="61830"/>
                  </a:lnTo>
                  <a:lnTo>
                    <a:pt x="31242" y="62484"/>
                  </a:lnTo>
                  <a:lnTo>
                    <a:pt x="32004" y="62484"/>
                  </a:lnTo>
                  <a:lnTo>
                    <a:pt x="36576" y="61830"/>
                  </a:lnTo>
                  <a:close/>
                </a:path>
                <a:path w="62865" h="62864">
                  <a:moveTo>
                    <a:pt x="31623" y="9198"/>
                  </a:moveTo>
                  <a:lnTo>
                    <a:pt x="31242" y="9144"/>
                  </a:lnTo>
                  <a:lnTo>
                    <a:pt x="31623" y="9198"/>
                  </a:lnTo>
                  <a:close/>
                </a:path>
                <a:path w="62865" h="62864">
                  <a:moveTo>
                    <a:pt x="32004" y="9252"/>
                  </a:moveTo>
                  <a:lnTo>
                    <a:pt x="31623" y="9198"/>
                  </a:lnTo>
                  <a:lnTo>
                    <a:pt x="32004" y="9252"/>
                  </a:lnTo>
                  <a:close/>
                </a:path>
                <a:path w="62865" h="62864">
                  <a:moveTo>
                    <a:pt x="36576" y="10341"/>
                  </a:moveTo>
                  <a:lnTo>
                    <a:pt x="36576" y="9906"/>
                  </a:lnTo>
                  <a:lnTo>
                    <a:pt x="35052" y="9906"/>
                  </a:lnTo>
                  <a:lnTo>
                    <a:pt x="36576" y="10341"/>
                  </a:lnTo>
                  <a:close/>
                </a:path>
                <a:path w="62865" h="62864">
                  <a:moveTo>
                    <a:pt x="40386" y="61068"/>
                  </a:moveTo>
                  <a:lnTo>
                    <a:pt x="40386" y="51054"/>
                  </a:lnTo>
                  <a:lnTo>
                    <a:pt x="35052" y="52578"/>
                  </a:lnTo>
                  <a:lnTo>
                    <a:pt x="36576" y="52578"/>
                  </a:lnTo>
                  <a:lnTo>
                    <a:pt x="36576" y="61830"/>
                  </a:lnTo>
                  <a:lnTo>
                    <a:pt x="38100" y="61722"/>
                  </a:lnTo>
                  <a:lnTo>
                    <a:pt x="40386" y="61068"/>
                  </a:lnTo>
                  <a:close/>
                </a:path>
                <a:path w="62865" h="62864">
                  <a:moveTo>
                    <a:pt x="40386" y="11430"/>
                  </a:moveTo>
                  <a:lnTo>
                    <a:pt x="39624" y="10668"/>
                  </a:lnTo>
                  <a:lnTo>
                    <a:pt x="39624" y="11212"/>
                  </a:lnTo>
                  <a:lnTo>
                    <a:pt x="40386" y="11430"/>
                  </a:lnTo>
                  <a:close/>
                </a:path>
                <a:path w="62865" h="62864">
                  <a:moveTo>
                    <a:pt x="44196" y="48768"/>
                  </a:moveTo>
                  <a:lnTo>
                    <a:pt x="39624" y="51054"/>
                  </a:lnTo>
                  <a:lnTo>
                    <a:pt x="40386" y="51054"/>
                  </a:lnTo>
                  <a:lnTo>
                    <a:pt x="40386" y="61068"/>
                  </a:lnTo>
                  <a:lnTo>
                    <a:pt x="43434" y="60198"/>
                  </a:lnTo>
                  <a:lnTo>
                    <a:pt x="43434" y="49530"/>
                  </a:lnTo>
                  <a:lnTo>
                    <a:pt x="44196" y="48768"/>
                  </a:lnTo>
                  <a:close/>
                </a:path>
                <a:path w="62865" h="62864">
                  <a:moveTo>
                    <a:pt x="44196" y="13716"/>
                  </a:moveTo>
                  <a:lnTo>
                    <a:pt x="43434" y="12954"/>
                  </a:lnTo>
                  <a:lnTo>
                    <a:pt x="43434" y="13208"/>
                  </a:lnTo>
                  <a:lnTo>
                    <a:pt x="44196" y="13716"/>
                  </a:lnTo>
                  <a:close/>
                </a:path>
                <a:path w="62865" h="62864">
                  <a:moveTo>
                    <a:pt x="47244" y="57912"/>
                  </a:moveTo>
                  <a:lnTo>
                    <a:pt x="47244" y="46482"/>
                  </a:lnTo>
                  <a:lnTo>
                    <a:pt x="43434" y="49530"/>
                  </a:lnTo>
                  <a:lnTo>
                    <a:pt x="43434" y="59436"/>
                  </a:lnTo>
                  <a:lnTo>
                    <a:pt x="44196" y="59436"/>
                  </a:lnTo>
                  <a:lnTo>
                    <a:pt x="47244" y="57912"/>
                  </a:lnTo>
                  <a:close/>
                </a:path>
                <a:path w="62865" h="62864">
                  <a:moveTo>
                    <a:pt x="47244" y="16002"/>
                  </a:moveTo>
                  <a:lnTo>
                    <a:pt x="46482" y="15240"/>
                  </a:lnTo>
                  <a:lnTo>
                    <a:pt x="46820" y="15663"/>
                  </a:lnTo>
                  <a:lnTo>
                    <a:pt x="47244" y="16002"/>
                  </a:lnTo>
                  <a:close/>
                </a:path>
                <a:path w="62865" h="62864">
                  <a:moveTo>
                    <a:pt x="46820" y="15663"/>
                  </a:moveTo>
                  <a:lnTo>
                    <a:pt x="46482" y="15240"/>
                  </a:lnTo>
                  <a:lnTo>
                    <a:pt x="46482" y="15392"/>
                  </a:lnTo>
                  <a:lnTo>
                    <a:pt x="46820" y="15663"/>
                  </a:lnTo>
                  <a:close/>
                </a:path>
                <a:path w="62865" h="62864">
                  <a:moveTo>
                    <a:pt x="49530" y="56388"/>
                  </a:moveTo>
                  <a:lnTo>
                    <a:pt x="49530" y="42672"/>
                  </a:lnTo>
                  <a:lnTo>
                    <a:pt x="46482" y="46482"/>
                  </a:lnTo>
                  <a:lnTo>
                    <a:pt x="47244" y="46482"/>
                  </a:lnTo>
                  <a:lnTo>
                    <a:pt x="47244" y="57912"/>
                  </a:lnTo>
                  <a:lnTo>
                    <a:pt x="48768" y="57150"/>
                  </a:lnTo>
                  <a:lnTo>
                    <a:pt x="49530" y="56388"/>
                  </a:lnTo>
                  <a:close/>
                </a:path>
                <a:path w="62865" h="62864">
                  <a:moveTo>
                    <a:pt x="47244" y="16192"/>
                  </a:moveTo>
                  <a:lnTo>
                    <a:pt x="47244" y="16002"/>
                  </a:lnTo>
                  <a:lnTo>
                    <a:pt x="46820" y="15663"/>
                  </a:lnTo>
                  <a:lnTo>
                    <a:pt x="47244" y="16192"/>
                  </a:lnTo>
                  <a:close/>
                </a:path>
                <a:path w="62865" h="62864">
                  <a:moveTo>
                    <a:pt x="49530" y="19431"/>
                  </a:moveTo>
                  <a:lnTo>
                    <a:pt x="49530" y="19050"/>
                  </a:lnTo>
                  <a:lnTo>
                    <a:pt x="48768" y="18288"/>
                  </a:lnTo>
                  <a:lnTo>
                    <a:pt x="49530" y="19431"/>
                  </a:lnTo>
                  <a:close/>
                </a:path>
                <a:path w="62865" h="62864">
                  <a:moveTo>
                    <a:pt x="51816" y="54559"/>
                  </a:moveTo>
                  <a:lnTo>
                    <a:pt x="51816" y="38862"/>
                  </a:lnTo>
                  <a:lnTo>
                    <a:pt x="48768" y="43434"/>
                  </a:lnTo>
                  <a:lnTo>
                    <a:pt x="49530" y="42672"/>
                  </a:lnTo>
                  <a:lnTo>
                    <a:pt x="49530" y="56388"/>
                  </a:lnTo>
                  <a:lnTo>
                    <a:pt x="51816" y="54559"/>
                  </a:lnTo>
                  <a:close/>
                </a:path>
                <a:path w="62865" h="62864">
                  <a:moveTo>
                    <a:pt x="51816" y="24765"/>
                  </a:moveTo>
                  <a:lnTo>
                    <a:pt x="51816" y="22860"/>
                  </a:lnTo>
                  <a:lnTo>
                    <a:pt x="51053" y="22098"/>
                  </a:lnTo>
                  <a:lnTo>
                    <a:pt x="51816" y="24765"/>
                  </a:lnTo>
                  <a:close/>
                </a:path>
                <a:path w="62865" h="62864">
                  <a:moveTo>
                    <a:pt x="57150" y="48768"/>
                  </a:moveTo>
                  <a:lnTo>
                    <a:pt x="57150" y="12954"/>
                  </a:lnTo>
                  <a:lnTo>
                    <a:pt x="54102" y="9144"/>
                  </a:lnTo>
                  <a:lnTo>
                    <a:pt x="53340" y="9144"/>
                  </a:lnTo>
                  <a:lnTo>
                    <a:pt x="53340" y="31242"/>
                  </a:lnTo>
                  <a:lnTo>
                    <a:pt x="53285" y="30861"/>
                  </a:lnTo>
                  <a:lnTo>
                    <a:pt x="52577" y="35814"/>
                  </a:lnTo>
                  <a:lnTo>
                    <a:pt x="52577" y="35052"/>
                  </a:lnTo>
                  <a:lnTo>
                    <a:pt x="51053" y="39624"/>
                  </a:lnTo>
                  <a:lnTo>
                    <a:pt x="51816" y="38862"/>
                  </a:lnTo>
                  <a:lnTo>
                    <a:pt x="51816" y="54559"/>
                  </a:lnTo>
                  <a:lnTo>
                    <a:pt x="53340" y="53340"/>
                  </a:lnTo>
                  <a:lnTo>
                    <a:pt x="54102" y="52578"/>
                  </a:lnTo>
                  <a:lnTo>
                    <a:pt x="57150" y="48768"/>
                  </a:lnTo>
                  <a:close/>
                </a:path>
                <a:path w="62865" h="62864">
                  <a:moveTo>
                    <a:pt x="53340" y="31242"/>
                  </a:moveTo>
                  <a:lnTo>
                    <a:pt x="53340" y="30480"/>
                  </a:lnTo>
                  <a:lnTo>
                    <a:pt x="53285" y="30861"/>
                  </a:lnTo>
                  <a:lnTo>
                    <a:pt x="53340" y="31242"/>
                  </a:lnTo>
                  <a:close/>
                </a:path>
                <a:path w="62865" h="62864">
                  <a:moveTo>
                    <a:pt x="60198" y="43434"/>
                  </a:moveTo>
                  <a:lnTo>
                    <a:pt x="60198" y="18288"/>
                  </a:lnTo>
                  <a:lnTo>
                    <a:pt x="57150" y="13716"/>
                  </a:lnTo>
                  <a:lnTo>
                    <a:pt x="57150" y="48006"/>
                  </a:lnTo>
                  <a:lnTo>
                    <a:pt x="60198" y="43434"/>
                  </a:lnTo>
                  <a:close/>
                </a:path>
                <a:path w="62865" h="62864">
                  <a:moveTo>
                    <a:pt x="61722" y="38100"/>
                  </a:moveTo>
                  <a:lnTo>
                    <a:pt x="61722" y="24384"/>
                  </a:lnTo>
                  <a:lnTo>
                    <a:pt x="60198" y="19050"/>
                  </a:lnTo>
                  <a:lnTo>
                    <a:pt x="60198" y="42672"/>
                  </a:lnTo>
                  <a:lnTo>
                    <a:pt x="61722" y="38100"/>
                  </a:lnTo>
                  <a:close/>
                </a:path>
                <a:path w="62865" h="62864">
                  <a:moveTo>
                    <a:pt x="62484" y="31242"/>
                  </a:moveTo>
                  <a:lnTo>
                    <a:pt x="62484" y="30480"/>
                  </a:lnTo>
                  <a:lnTo>
                    <a:pt x="61722" y="25146"/>
                  </a:lnTo>
                  <a:lnTo>
                    <a:pt x="61722" y="36576"/>
                  </a:lnTo>
                  <a:lnTo>
                    <a:pt x="62484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05244" y="408965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3340" y="26669"/>
                  </a:moveTo>
                  <a:lnTo>
                    <a:pt x="51208" y="16394"/>
                  </a:lnTo>
                  <a:lnTo>
                    <a:pt x="45434" y="7905"/>
                  </a:lnTo>
                  <a:lnTo>
                    <a:pt x="36945" y="2131"/>
                  </a:lnTo>
                  <a:lnTo>
                    <a:pt x="26670" y="0"/>
                  </a:lnTo>
                  <a:lnTo>
                    <a:pt x="16394" y="2131"/>
                  </a:lnTo>
                  <a:lnTo>
                    <a:pt x="7905" y="7905"/>
                  </a:lnTo>
                  <a:lnTo>
                    <a:pt x="2131" y="16394"/>
                  </a:lnTo>
                  <a:lnTo>
                    <a:pt x="0" y="26669"/>
                  </a:lnTo>
                  <a:lnTo>
                    <a:pt x="2131" y="36945"/>
                  </a:lnTo>
                  <a:lnTo>
                    <a:pt x="7905" y="45434"/>
                  </a:lnTo>
                  <a:lnTo>
                    <a:pt x="16394" y="51208"/>
                  </a:lnTo>
                  <a:lnTo>
                    <a:pt x="26670" y="53339"/>
                  </a:lnTo>
                  <a:lnTo>
                    <a:pt x="36945" y="51208"/>
                  </a:lnTo>
                  <a:lnTo>
                    <a:pt x="45434" y="45434"/>
                  </a:lnTo>
                  <a:lnTo>
                    <a:pt x="51208" y="36945"/>
                  </a:lnTo>
                  <a:lnTo>
                    <a:pt x="53340" y="26669"/>
                  </a:lnTo>
                  <a:close/>
                </a:path>
              </a:pathLst>
            </a:custGeom>
            <a:solidFill>
              <a:srgbClr val="3DFF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00672" y="408508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762" y="37337"/>
                  </a:moveTo>
                  <a:lnTo>
                    <a:pt x="761" y="25907"/>
                  </a:lnTo>
                  <a:lnTo>
                    <a:pt x="0" y="31241"/>
                  </a:lnTo>
                  <a:lnTo>
                    <a:pt x="0" y="32003"/>
                  </a:lnTo>
                  <a:lnTo>
                    <a:pt x="762" y="37337"/>
                  </a:lnTo>
                  <a:close/>
                </a:path>
                <a:path w="62865" h="62864">
                  <a:moveTo>
                    <a:pt x="44196" y="13715"/>
                  </a:moveTo>
                  <a:lnTo>
                    <a:pt x="43434" y="12953"/>
                  </a:lnTo>
                  <a:lnTo>
                    <a:pt x="43434" y="2285"/>
                  </a:lnTo>
                  <a:lnTo>
                    <a:pt x="38100" y="761"/>
                  </a:lnTo>
                  <a:lnTo>
                    <a:pt x="36576" y="653"/>
                  </a:lnTo>
                  <a:lnTo>
                    <a:pt x="32004" y="0"/>
                  </a:lnTo>
                  <a:lnTo>
                    <a:pt x="31242" y="0"/>
                  </a:lnTo>
                  <a:lnTo>
                    <a:pt x="26670" y="653"/>
                  </a:lnTo>
                  <a:lnTo>
                    <a:pt x="24383" y="761"/>
                  </a:lnTo>
                  <a:lnTo>
                    <a:pt x="19811" y="2285"/>
                  </a:lnTo>
                  <a:lnTo>
                    <a:pt x="19049" y="2285"/>
                  </a:lnTo>
                  <a:lnTo>
                    <a:pt x="19049" y="3047"/>
                  </a:lnTo>
                  <a:lnTo>
                    <a:pt x="14477" y="5333"/>
                  </a:lnTo>
                  <a:lnTo>
                    <a:pt x="13715" y="5333"/>
                  </a:lnTo>
                  <a:lnTo>
                    <a:pt x="13715" y="6095"/>
                  </a:lnTo>
                  <a:lnTo>
                    <a:pt x="9905" y="9143"/>
                  </a:lnTo>
                  <a:lnTo>
                    <a:pt x="9143" y="9143"/>
                  </a:lnTo>
                  <a:lnTo>
                    <a:pt x="9143" y="9905"/>
                  </a:lnTo>
                  <a:lnTo>
                    <a:pt x="6095" y="13715"/>
                  </a:lnTo>
                  <a:lnTo>
                    <a:pt x="5333" y="13715"/>
                  </a:lnTo>
                  <a:lnTo>
                    <a:pt x="5333" y="14477"/>
                  </a:lnTo>
                  <a:lnTo>
                    <a:pt x="3047" y="19049"/>
                  </a:lnTo>
                  <a:lnTo>
                    <a:pt x="2285" y="19049"/>
                  </a:lnTo>
                  <a:lnTo>
                    <a:pt x="2285" y="19811"/>
                  </a:lnTo>
                  <a:lnTo>
                    <a:pt x="761" y="24383"/>
                  </a:lnTo>
                  <a:lnTo>
                    <a:pt x="762" y="38099"/>
                  </a:lnTo>
                  <a:lnTo>
                    <a:pt x="2286" y="43433"/>
                  </a:lnTo>
                  <a:lnTo>
                    <a:pt x="3048" y="43433"/>
                  </a:lnTo>
                  <a:lnTo>
                    <a:pt x="3048" y="44195"/>
                  </a:lnTo>
                  <a:lnTo>
                    <a:pt x="5334" y="48767"/>
                  </a:lnTo>
                  <a:lnTo>
                    <a:pt x="6096" y="49529"/>
                  </a:lnTo>
                  <a:lnTo>
                    <a:pt x="9144" y="53339"/>
                  </a:lnTo>
                  <a:lnTo>
                    <a:pt x="9906" y="54101"/>
                  </a:lnTo>
                  <a:lnTo>
                    <a:pt x="9906" y="27431"/>
                  </a:lnTo>
                  <a:lnTo>
                    <a:pt x="11430" y="22859"/>
                  </a:lnTo>
                  <a:lnTo>
                    <a:pt x="11430" y="23621"/>
                  </a:lnTo>
                  <a:lnTo>
                    <a:pt x="12954" y="20573"/>
                  </a:lnTo>
                  <a:lnTo>
                    <a:pt x="12954" y="19811"/>
                  </a:lnTo>
                  <a:lnTo>
                    <a:pt x="16002" y="16001"/>
                  </a:lnTo>
                  <a:lnTo>
                    <a:pt x="19812" y="12953"/>
                  </a:lnTo>
                  <a:lnTo>
                    <a:pt x="19812" y="13334"/>
                  </a:lnTo>
                  <a:lnTo>
                    <a:pt x="22860" y="11810"/>
                  </a:lnTo>
                  <a:lnTo>
                    <a:pt x="22860" y="11429"/>
                  </a:lnTo>
                  <a:lnTo>
                    <a:pt x="26670" y="10159"/>
                  </a:lnTo>
                  <a:lnTo>
                    <a:pt x="26670" y="9905"/>
                  </a:lnTo>
                  <a:lnTo>
                    <a:pt x="36576" y="9905"/>
                  </a:lnTo>
                  <a:lnTo>
                    <a:pt x="36576" y="10341"/>
                  </a:lnTo>
                  <a:lnTo>
                    <a:pt x="40386" y="11429"/>
                  </a:lnTo>
                  <a:lnTo>
                    <a:pt x="40386" y="11810"/>
                  </a:lnTo>
                  <a:lnTo>
                    <a:pt x="44196" y="13715"/>
                  </a:lnTo>
                  <a:close/>
                </a:path>
                <a:path w="62865" h="62864">
                  <a:moveTo>
                    <a:pt x="13716" y="44195"/>
                  </a:moveTo>
                  <a:lnTo>
                    <a:pt x="11430" y="39623"/>
                  </a:lnTo>
                  <a:lnTo>
                    <a:pt x="11430" y="40385"/>
                  </a:lnTo>
                  <a:lnTo>
                    <a:pt x="9906" y="35051"/>
                  </a:lnTo>
                  <a:lnTo>
                    <a:pt x="9906" y="54101"/>
                  </a:lnTo>
                  <a:lnTo>
                    <a:pt x="12954" y="56540"/>
                  </a:lnTo>
                  <a:lnTo>
                    <a:pt x="12954" y="43433"/>
                  </a:lnTo>
                  <a:lnTo>
                    <a:pt x="13716" y="44195"/>
                  </a:lnTo>
                  <a:close/>
                </a:path>
                <a:path w="62865" h="62864">
                  <a:moveTo>
                    <a:pt x="13716" y="19049"/>
                  </a:moveTo>
                  <a:lnTo>
                    <a:pt x="12954" y="19811"/>
                  </a:lnTo>
                  <a:lnTo>
                    <a:pt x="12954" y="20573"/>
                  </a:lnTo>
                  <a:lnTo>
                    <a:pt x="13716" y="19049"/>
                  </a:lnTo>
                  <a:close/>
                </a:path>
                <a:path w="62865" h="62864">
                  <a:moveTo>
                    <a:pt x="19812" y="60197"/>
                  </a:moveTo>
                  <a:lnTo>
                    <a:pt x="19812" y="49529"/>
                  </a:lnTo>
                  <a:lnTo>
                    <a:pt x="16002" y="46481"/>
                  </a:lnTo>
                  <a:lnTo>
                    <a:pt x="16002" y="47243"/>
                  </a:lnTo>
                  <a:lnTo>
                    <a:pt x="12954" y="43433"/>
                  </a:lnTo>
                  <a:lnTo>
                    <a:pt x="12954" y="56540"/>
                  </a:lnTo>
                  <a:lnTo>
                    <a:pt x="13716" y="57149"/>
                  </a:lnTo>
                  <a:lnTo>
                    <a:pt x="14478" y="57149"/>
                  </a:lnTo>
                  <a:lnTo>
                    <a:pt x="19050" y="60197"/>
                  </a:lnTo>
                  <a:lnTo>
                    <a:pt x="19812" y="60197"/>
                  </a:lnTo>
                  <a:close/>
                </a:path>
                <a:path w="62865" h="62864">
                  <a:moveTo>
                    <a:pt x="19812" y="13334"/>
                  </a:moveTo>
                  <a:lnTo>
                    <a:pt x="19812" y="12953"/>
                  </a:lnTo>
                  <a:lnTo>
                    <a:pt x="19050" y="13715"/>
                  </a:lnTo>
                  <a:lnTo>
                    <a:pt x="19812" y="13334"/>
                  </a:lnTo>
                  <a:close/>
                </a:path>
                <a:path w="62865" h="62864">
                  <a:moveTo>
                    <a:pt x="23622" y="61467"/>
                  </a:moveTo>
                  <a:lnTo>
                    <a:pt x="23622" y="51815"/>
                  </a:lnTo>
                  <a:lnTo>
                    <a:pt x="19050" y="48767"/>
                  </a:lnTo>
                  <a:lnTo>
                    <a:pt x="19812" y="49529"/>
                  </a:lnTo>
                  <a:lnTo>
                    <a:pt x="19812" y="60197"/>
                  </a:lnTo>
                  <a:lnTo>
                    <a:pt x="23622" y="61467"/>
                  </a:lnTo>
                  <a:close/>
                </a:path>
                <a:path w="62865" h="62864">
                  <a:moveTo>
                    <a:pt x="23622" y="11429"/>
                  </a:moveTo>
                  <a:lnTo>
                    <a:pt x="22860" y="11429"/>
                  </a:lnTo>
                  <a:lnTo>
                    <a:pt x="22860" y="11810"/>
                  </a:lnTo>
                  <a:lnTo>
                    <a:pt x="23622" y="11429"/>
                  </a:lnTo>
                  <a:close/>
                </a:path>
                <a:path w="62865" h="62864">
                  <a:moveTo>
                    <a:pt x="27432" y="52577"/>
                  </a:moveTo>
                  <a:lnTo>
                    <a:pt x="22860" y="51053"/>
                  </a:lnTo>
                  <a:lnTo>
                    <a:pt x="23622" y="51815"/>
                  </a:lnTo>
                  <a:lnTo>
                    <a:pt x="23622" y="61467"/>
                  </a:lnTo>
                  <a:lnTo>
                    <a:pt x="24384" y="61721"/>
                  </a:lnTo>
                  <a:lnTo>
                    <a:pt x="26670" y="61830"/>
                  </a:lnTo>
                  <a:lnTo>
                    <a:pt x="26670" y="52577"/>
                  </a:lnTo>
                  <a:lnTo>
                    <a:pt x="27432" y="52577"/>
                  </a:lnTo>
                  <a:close/>
                </a:path>
                <a:path w="62865" h="62864">
                  <a:moveTo>
                    <a:pt x="27432" y="9905"/>
                  </a:moveTo>
                  <a:lnTo>
                    <a:pt x="26670" y="9905"/>
                  </a:lnTo>
                  <a:lnTo>
                    <a:pt x="26670" y="10159"/>
                  </a:lnTo>
                  <a:lnTo>
                    <a:pt x="27432" y="9905"/>
                  </a:lnTo>
                  <a:close/>
                </a:path>
                <a:path w="62865" h="62864">
                  <a:moveTo>
                    <a:pt x="32004" y="62483"/>
                  </a:moveTo>
                  <a:lnTo>
                    <a:pt x="32004" y="53339"/>
                  </a:lnTo>
                  <a:lnTo>
                    <a:pt x="31242" y="53339"/>
                  </a:lnTo>
                  <a:lnTo>
                    <a:pt x="26670" y="52577"/>
                  </a:lnTo>
                  <a:lnTo>
                    <a:pt x="26670" y="61830"/>
                  </a:lnTo>
                  <a:lnTo>
                    <a:pt x="31242" y="62483"/>
                  </a:lnTo>
                  <a:lnTo>
                    <a:pt x="32004" y="62483"/>
                  </a:lnTo>
                  <a:close/>
                </a:path>
                <a:path w="62865" h="62864">
                  <a:moveTo>
                    <a:pt x="31622" y="53285"/>
                  </a:moveTo>
                  <a:lnTo>
                    <a:pt x="31242" y="53231"/>
                  </a:lnTo>
                  <a:lnTo>
                    <a:pt x="31622" y="53285"/>
                  </a:lnTo>
                  <a:close/>
                </a:path>
                <a:path w="62865" h="62864">
                  <a:moveTo>
                    <a:pt x="36576" y="61830"/>
                  </a:moveTo>
                  <a:lnTo>
                    <a:pt x="36576" y="52577"/>
                  </a:lnTo>
                  <a:lnTo>
                    <a:pt x="31622" y="53285"/>
                  </a:lnTo>
                  <a:lnTo>
                    <a:pt x="32004" y="53339"/>
                  </a:lnTo>
                  <a:lnTo>
                    <a:pt x="32004" y="62483"/>
                  </a:lnTo>
                  <a:lnTo>
                    <a:pt x="36576" y="61830"/>
                  </a:lnTo>
                  <a:close/>
                </a:path>
                <a:path w="62865" h="62864">
                  <a:moveTo>
                    <a:pt x="36576" y="10341"/>
                  </a:moveTo>
                  <a:lnTo>
                    <a:pt x="36576" y="9905"/>
                  </a:lnTo>
                  <a:lnTo>
                    <a:pt x="35052" y="9905"/>
                  </a:lnTo>
                  <a:lnTo>
                    <a:pt x="36576" y="10341"/>
                  </a:lnTo>
                  <a:close/>
                </a:path>
                <a:path w="62865" h="62864">
                  <a:moveTo>
                    <a:pt x="40386" y="51053"/>
                  </a:moveTo>
                  <a:lnTo>
                    <a:pt x="35052" y="52577"/>
                  </a:lnTo>
                  <a:lnTo>
                    <a:pt x="36576" y="52577"/>
                  </a:lnTo>
                  <a:lnTo>
                    <a:pt x="36576" y="61830"/>
                  </a:lnTo>
                  <a:lnTo>
                    <a:pt x="38100" y="61721"/>
                  </a:lnTo>
                  <a:lnTo>
                    <a:pt x="39624" y="61286"/>
                  </a:lnTo>
                  <a:lnTo>
                    <a:pt x="39624" y="51815"/>
                  </a:lnTo>
                  <a:lnTo>
                    <a:pt x="40386" y="51053"/>
                  </a:lnTo>
                  <a:close/>
                </a:path>
                <a:path w="62865" h="62864">
                  <a:moveTo>
                    <a:pt x="40386" y="11810"/>
                  </a:moveTo>
                  <a:lnTo>
                    <a:pt x="40386" y="11429"/>
                  </a:lnTo>
                  <a:lnTo>
                    <a:pt x="39624" y="11429"/>
                  </a:lnTo>
                  <a:lnTo>
                    <a:pt x="40386" y="11810"/>
                  </a:lnTo>
                  <a:close/>
                </a:path>
                <a:path w="62865" h="62864">
                  <a:moveTo>
                    <a:pt x="44196" y="48767"/>
                  </a:moveTo>
                  <a:lnTo>
                    <a:pt x="39624" y="51815"/>
                  </a:lnTo>
                  <a:lnTo>
                    <a:pt x="39624" y="61286"/>
                  </a:lnTo>
                  <a:lnTo>
                    <a:pt x="43434" y="60197"/>
                  </a:lnTo>
                  <a:lnTo>
                    <a:pt x="43434" y="49529"/>
                  </a:lnTo>
                  <a:lnTo>
                    <a:pt x="44196" y="48767"/>
                  </a:lnTo>
                  <a:close/>
                </a:path>
                <a:path w="62865" h="62864">
                  <a:moveTo>
                    <a:pt x="57150" y="49529"/>
                  </a:moveTo>
                  <a:lnTo>
                    <a:pt x="57150" y="13715"/>
                  </a:lnTo>
                  <a:lnTo>
                    <a:pt x="54102" y="9905"/>
                  </a:lnTo>
                  <a:lnTo>
                    <a:pt x="53285" y="9100"/>
                  </a:lnTo>
                  <a:lnTo>
                    <a:pt x="49530" y="6095"/>
                  </a:lnTo>
                  <a:lnTo>
                    <a:pt x="48768" y="5333"/>
                  </a:lnTo>
                  <a:lnTo>
                    <a:pt x="44196" y="3047"/>
                  </a:lnTo>
                  <a:lnTo>
                    <a:pt x="43434" y="3047"/>
                  </a:lnTo>
                  <a:lnTo>
                    <a:pt x="43434" y="12953"/>
                  </a:lnTo>
                  <a:lnTo>
                    <a:pt x="47244" y="16001"/>
                  </a:lnTo>
                  <a:lnTo>
                    <a:pt x="47244" y="16954"/>
                  </a:lnTo>
                  <a:lnTo>
                    <a:pt x="49530" y="19811"/>
                  </a:lnTo>
                  <a:lnTo>
                    <a:pt x="49530" y="20192"/>
                  </a:lnTo>
                  <a:lnTo>
                    <a:pt x="51816" y="23621"/>
                  </a:lnTo>
                  <a:lnTo>
                    <a:pt x="51816" y="25145"/>
                  </a:lnTo>
                  <a:lnTo>
                    <a:pt x="52577" y="27431"/>
                  </a:lnTo>
                  <a:lnTo>
                    <a:pt x="52577" y="26669"/>
                  </a:lnTo>
                  <a:lnTo>
                    <a:pt x="53285" y="31622"/>
                  </a:lnTo>
                  <a:lnTo>
                    <a:pt x="53340" y="31241"/>
                  </a:lnTo>
                  <a:lnTo>
                    <a:pt x="53340" y="53339"/>
                  </a:lnTo>
                  <a:lnTo>
                    <a:pt x="54102" y="53339"/>
                  </a:lnTo>
                  <a:lnTo>
                    <a:pt x="57150" y="49529"/>
                  </a:lnTo>
                  <a:close/>
                </a:path>
                <a:path w="62865" h="62864">
                  <a:moveTo>
                    <a:pt x="46820" y="46820"/>
                  </a:moveTo>
                  <a:lnTo>
                    <a:pt x="43434" y="49529"/>
                  </a:lnTo>
                  <a:lnTo>
                    <a:pt x="43434" y="60197"/>
                  </a:lnTo>
                  <a:lnTo>
                    <a:pt x="44196" y="60197"/>
                  </a:lnTo>
                  <a:lnTo>
                    <a:pt x="46482" y="58673"/>
                  </a:lnTo>
                  <a:lnTo>
                    <a:pt x="46482" y="47243"/>
                  </a:lnTo>
                  <a:lnTo>
                    <a:pt x="46820" y="46820"/>
                  </a:lnTo>
                  <a:close/>
                </a:path>
                <a:path w="62865" h="62864">
                  <a:moveTo>
                    <a:pt x="47244" y="16954"/>
                  </a:moveTo>
                  <a:lnTo>
                    <a:pt x="47244" y="16001"/>
                  </a:lnTo>
                  <a:lnTo>
                    <a:pt x="46482" y="16001"/>
                  </a:lnTo>
                  <a:lnTo>
                    <a:pt x="47244" y="16954"/>
                  </a:lnTo>
                  <a:close/>
                </a:path>
                <a:path w="62865" h="62864">
                  <a:moveTo>
                    <a:pt x="47244" y="46481"/>
                  </a:moveTo>
                  <a:lnTo>
                    <a:pt x="46820" y="46820"/>
                  </a:lnTo>
                  <a:lnTo>
                    <a:pt x="46482" y="47243"/>
                  </a:lnTo>
                  <a:lnTo>
                    <a:pt x="47244" y="46481"/>
                  </a:lnTo>
                  <a:close/>
                </a:path>
                <a:path w="62865" h="62864">
                  <a:moveTo>
                    <a:pt x="47244" y="58165"/>
                  </a:moveTo>
                  <a:lnTo>
                    <a:pt x="47244" y="46481"/>
                  </a:lnTo>
                  <a:lnTo>
                    <a:pt x="46482" y="47243"/>
                  </a:lnTo>
                  <a:lnTo>
                    <a:pt x="46482" y="58673"/>
                  </a:lnTo>
                  <a:lnTo>
                    <a:pt x="47244" y="58165"/>
                  </a:lnTo>
                  <a:close/>
                </a:path>
                <a:path w="62865" h="62864">
                  <a:moveTo>
                    <a:pt x="49530" y="57149"/>
                  </a:moveTo>
                  <a:lnTo>
                    <a:pt x="49530" y="43433"/>
                  </a:lnTo>
                  <a:lnTo>
                    <a:pt x="46820" y="46820"/>
                  </a:lnTo>
                  <a:lnTo>
                    <a:pt x="47244" y="46481"/>
                  </a:lnTo>
                  <a:lnTo>
                    <a:pt x="47244" y="58165"/>
                  </a:lnTo>
                  <a:lnTo>
                    <a:pt x="48768" y="57149"/>
                  </a:lnTo>
                  <a:lnTo>
                    <a:pt x="49530" y="57149"/>
                  </a:lnTo>
                  <a:close/>
                </a:path>
                <a:path w="62865" h="62864">
                  <a:moveTo>
                    <a:pt x="49530" y="20192"/>
                  </a:moveTo>
                  <a:lnTo>
                    <a:pt x="49530" y="19811"/>
                  </a:lnTo>
                  <a:lnTo>
                    <a:pt x="48768" y="19049"/>
                  </a:lnTo>
                  <a:lnTo>
                    <a:pt x="49530" y="20192"/>
                  </a:lnTo>
                  <a:close/>
                </a:path>
                <a:path w="62865" h="62864">
                  <a:moveTo>
                    <a:pt x="51816" y="55321"/>
                  </a:moveTo>
                  <a:lnTo>
                    <a:pt x="51816" y="39623"/>
                  </a:lnTo>
                  <a:lnTo>
                    <a:pt x="48768" y="44195"/>
                  </a:lnTo>
                  <a:lnTo>
                    <a:pt x="49530" y="43433"/>
                  </a:lnTo>
                  <a:lnTo>
                    <a:pt x="49530" y="57149"/>
                  </a:lnTo>
                  <a:lnTo>
                    <a:pt x="51816" y="55321"/>
                  </a:lnTo>
                  <a:close/>
                </a:path>
                <a:path w="62865" h="62864">
                  <a:moveTo>
                    <a:pt x="51816" y="25145"/>
                  </a:moveTo>
                  <a:lnTo>
                    <a:pt x="51816" y="23621"/>
                  </a:lnTo>
                  <a:lnTo>
                    <a:pt x="51053" y="22859"/>
                  </a:lnTo>
                  <a:lnTo>
                    <a:pt x="51816" y="25145"/>
                  </a:lnTo>
                  <a:close/>
                </a:path>
                <a:path w="62865" h="62864">
                  <a:moveTo>
                    <a:pt x="53340" y="54101"/>
                  </a:moveTo>
                  <a:lnTo>
                    <a:pt x="53340" y="32003"/>
                  </a:lnTo>
                  <a:lnTo>
                    <a:pt x="53285" y="31622"/>
                  </a:lnTo>
                  <a:lnTo>
                    <a:pt x="52577" y="36575"/>
                  </a:lnTo>
                  <a:lnTo>
                    <a:pt x="52577" y="35051"/>
                  </a:lnTo>
                  <a:lnTo>
                    <a:pt x="51053" y="40385"/>
                  </a:lnTo>
                  <a:lnTo>
                    <a:pt x="51816" y="39623"/>
                  </a:lnTo>
                  <a:lnTo>
                    <a:pt x="51816" y="55321"/>
                  </a:lnTo>
                  <a:lnTo>
                    <a:pt x="53340" y="54101"/>
                  </a:lnTo>
                  <a:close/>
                </a:path>
                <a:path w="62865" h="62864">
                  <a:moveTo>
                    <a:pt x="53340" y="32003"/>
                  </a:moveTo>
                  <a:lnTo>
                    <a:pt x="53340" y="31241"/>
                  </a:lnTo>
                  <a:lnTo>
                    <a:pt x="53285" y="31622"/>
                  </a:lnTo>
                  <a:lnTo>
                    <a:pt x="53340" y="32003"/>
                  </a:lnTo>
                  <a:close/>
                </a:path>
                <a:path w="62865" h="62864">
                  <a:moveTo>
                    <a:pt x="60198" y="44195"/>
                  </a:moveTo>
                  <a:lnTo>
                    <a:pt x="60198" y="19049"/>
                  </a:lnTo>
                  <a:lnTo>
                    <a:pt x="57150" y="14477"/>
                  </a:lnTo>
                  <a:lnTo>
                    <a:pt x="57150" y="48767"/>
                  </a:lnTo>
                  <a:lnTo>
                    <a:pt x="60198" y="44195"/>
                  </a:lnTo>
                  <a:close/>
                </a:path>
                <a:path w="62865" h="62864">
                  <a:moveTo>
                    <a:pt x="61722" y="38099"/>
                  </a:moveTo>
                  <a:lnTo>
                    <a:pt x="61722" y="24383"/>
                  </a:lnTo>
                  <a:lnTo>
                    <a:pt x="60198" y="19811"/>
                  </a:lnTo>
                  <a:lnTo>
                    <a:pt x="60198" y="43433"/>
                  </a:lnTo>
                  <a:lnTo>
                    <a:pt x="61722" y="38099"/>
                  </a:lnTo>
                  <a:close/>
                </a:path>
                <a:path w="62865" h="62864">
                  <a:moveTo>
                    <a:pt x="62484" y="32003"/>
                  </a:moveTo>
                  <a:lnTo>
                    <a:pt x="62484" y="31241"/>
                  </a:lnTo>
                  <a:lnTo>
                    <a:pt x="61722" y="25907"/>
                  </a:lnTo>
                  <a:lnTo>
                    <a:pt x="61722" y="37337"/>
                  </a:lnTo>
                  <a:lnTo>
                    <a:pt x="62484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51014" y="3803141"/>
              <a:ext cx="62483" cy="624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06639" y="3944873"/>
              <a:ext cx="62483" cy="624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69073" y="3941825"/>
              <a:ext cx="171450" cy="655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78039" y="4501133"/>
              <a:ext cx="62483" cy="624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28460" y="4224527"/>
              <a:ext cx="52705" cy="53340"/>
            </a:xfrm>
            <a:custGeom>
              <a:avLst/>
              <a:gdLst/>
              <a:ahLst/>
              <a:cxnLst/>
              <a:rect l="l" t="t" r="r" b="b"/>
              <a:pathLst>
                <a:path w="52704" h="53339">
                  <a:moveTo>
                    <a:pt x="52577" y="26669"/>
                  </a:moveTo>
                  <a:lnTo>
                    <a:pt x="50565" y="16394"/>
                  </a:lnTo>
                  <a:lnTo>
                    <a:pt x="45053" y="7905"/>
                  </a:lnTo>
                  <a:lnTo>
                    <a:pt x="36826" y="2131"/>
                  </a:lnTo>
                  <a:lnTo>
                    <a:pt x="26670" y="0"/>
                  </a:lnTo>
                  <a:lnTo>
                    <a:pt x="16394" y="2131"/>
                  </a:lnTo>
                  <a:lnTo>
                    <a:pt x="7905" y="7905"/>
                  </a:lnTo>
                  <a:lnTo>
                    <a:pt x="2131" y="16394"/>
                  </a:lnTo>
                  <a:lnTo>
                    <a:pt x="0" y="26669"/>
                  </a:lnTo>
                  <a:lnTo>
                    <a:pt x="2131" y="36945"/>
                  </a:lnTo>
                  <a:lnTo>
                    <a:pt x="7905" y="45434"/>
                  </a:lnTo>
                  <a:lnTo>
                    <a:pt x="16394" y="51208"/>
                  </a:lnTo>
                  <a:lnTo>
                    <a:pt x="26670" y="53339"/>
                  </a:lnTo>
                  <a:lnTo>
                    <a:pt x="36826" y="51208"/>
                  </a:lnTo>
                  <a:lnTo>
                    <a:pt x="45053" y="45434"/>
                  </a:lnTo>
                  <a:lnTo>
                    <a:pt x="50565" y="36945"/>
                  </a:lnTo>
                  <a:lnTo>
                    <a:pt x="52577" y="26669"/>
                  </a:lnTo>
                  <a:close/>
                </a:path>
              </a:pathLst>
            </a:custGeom>
            <a:solidFill>
              <a:srgbClr val="3DFF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3888" y="421995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762" y="37337"/>
                  </a:moveTo>
                  <a:lnTo>
                    <a:pt x="761" y="25145"/>
                  </a:lnTo>
                  <a:lnTo>
                    <a:pt x="0" y="30479"/>
                  </a:lnTo>
                  <a:lnTo>
                    <a:pt x="0" y="32003"/>
                  </a:lnTo>
                  <a:lnTo>
                    <a:pt x="762" y="37337"/>
                  </a:lnTo>
                  <a:close/>
                </a:path>
                <a:path w="62865" h="62864">
                  <a:moveTo>
                    <a:pt x="2286" y="42671"/>
                  </a:moveTo>
                  <a:lnTo>
                    <a:pt x="2285" y="19811"/>
                  </a:lnTo>
                  <a:lnTo>
                    <a:pt x="761" y="24383"/>
                  </a:lnTo>
                  <a:lnTo>
                    <a:pt x="762" y="38099"/>
                  </a:lnTo>
                  <a:lnTo>
                    <a:pt x="2286" y="42671"/>
                  </a:lnTo>
                  <a:close/>
                </a:path>
                <a:path w="62865" h="62864">
                  <a:moveTo>
                    <a:pt x="5334" y="48005"/>
                  </a:moveTo>
                  <a:lnTo>
                    <a:pt x="5333" y="14477"/>
                  </a:lnTo>
                  <a:lnTo>
                    <a:pt x="2285" y="18287"/>
                  </a:lnTo>
                  <a:lnTo>
                    <a:pt x="2286" y="43433"/>
                  </a:lnTo>
                  <a:lnTo>
                    <a:pt x="5334" y="48005"/>
                  </a:lnTo>
                  <a:close/>
                </a:path>
                <a:path w="62865" h="62864">
                  <a:moveTo>
                    <a:pt x="53340" y="53339"/>
                  </a:moveTo>
                  <a:lnTo>
                    <a:pt x="53340" y="9143"/>
                  </a:lnTo>
                  <a:lnTo>
                    <a:pt x="52577" y="9143"/>
                  </a:lnTo>
                  <a:lnTo>
                    <a:pt x="48768" y="5333"/>
                  </a:lnTo>
                  <a:lnTo>
                    <a:pt x="48006" y="5333"/>
                  </a:lnTo>
                  <a:lnTo>
                    <a:pt x="43434" y="3047"/>
                  </a:lnTo>
                  <a:lnTo>
                    <a:pt x="43434" y="2285"/>
                  </a:lnTo>
                  <a:lnTo>
                    <a:pt x="42672" y="2285"/>
                  </a:lnTo>
                  <a:lnTo>
                    <a:pt x="38100" y="761"/>
                  </a:lnTo>
                  <a:lnTo>
                    <a:pt x="35814" y="653"/>
                  </a:lnTo>
                  <a:lnTo>
                    <a:pt x="31242" y="0"/>
                  </a:lnTo>
                  <a:lnTo>
                    <a:pt x="30480" y="0"/>
                  </a:lnTo>
                  <a:lnTo>
                    <a:pt x="25908" y="653"/>
                  </a:lnTo>
                  <a:lnTo>
                    <a:pt x="24383" y="761"/>
                  </a:lnTo>
                  <a:lnTo>
                    <a:pt x="19049" y="2285"/>
                  </a:lnTo>
                  <a:lnTo>
                    <a:pt x="18287" y="3047"/>
                  </a:lnTo>
                  <a:lnTo>
                    <a:pt x="13715" y="5333"/>
                  </a:lnTo>
                  <a:lnTo>
                    <a:pt x="12953" y="5333"/>
                  </a:lnTo>
                  <a:lnTo>
                    <a:pt x="9252" y="9035"/>
                  </a:lnTo>
                  <a:lnTo>
                    <a:pt x="8381" y="9143"/>
                  </a:lnTo>
                  <a:lnTo>
                    <a:pt x="5333" y="13715"/>
                  </a:lnTo>
                  <a:lnTo>
                    <a:pt x="5334" y="48767"/>
                  </a:lnTo>
                  <a:lnTo>
                    <a:pt x="8382" y="53339"/>
                  </a:lnTo>
                  <a:lnTo>
                    <a:pt x="9144" y="53339"/>
                  </a:lnTo>
                  <a:lnTo>
                    <a:pt x="9144" y="30479"/>
                  </a:lnTo>
                  <a:lnTo>
                    <a:pt x="9252" y="31241"/>
                  </a:lnTo>
                  <a:lnTo>
                    <a:pt x="9906" y="26669"/>
                  </a:lnTo>
                  <a:lnTo>
                    <a:pt x="9906" y="27431"/>
                  </a:lnTo>
                  <a:lnTo>
                    <a:pt x="10668" y="24764"/>
                  </a:lnTo>
                  <a:lnTo>
                    <a:pt x="10668" y="22859"/>
                  </a:lnTo>
                  <a:lnTo>
                    <a:pt x="12954" y="20002"/>
                  </a:lnTo>
                  <a:lnTo>
                    <a:pt x="12954" y="19811"/>
                  </a:lnTo>
                  <a:lnTo>
                    <a:pt x="15240" y="16382"/>
                  </a:lnTo>
                  <a:lnTo>
                    <a:pt x="15240" y="16001"/>
                  </a:lnTo>
                  <a:lnTo>
                    <a:pt x="16002" y="15239"/>
                  </a:lnTo>
                  <a:lnTo>
                    <a:pt x="16002" y="15392"/>
                  </a:lnTo>
                  <a:lnTo>
                    <a:pt x="19050" y="12953"/>
                  </a:lnTo>
                  <a:lnTo>
                    <a:pt x="19050" y="13334"/>
                  </a:lnTo>
                  <a:lnTo>
                    <a:pt x="22098" y="11810"/>
                  </a:lnTo>
                  <a:lnTo>
                    <a:pt x="22098" y="11429"/>
                  </a:lnTo>
                  <a:lnTo>
                    <a:pt x="25908" y="10341"/>
                  </a:lnTo>
                  <a:lnTo>
                    <a:pt x="25908" y="9905"/>
                  </a:lnTo>
                  <a:lnTo>
                    <a:pt x="35814" y="9905"/>
                  </a:lnTo>
                  <a:lnTo>
                    <a:pt x="35814" y="10159"/>
                  </a:lnTo>
                  <a:lnTo>
                    <a:pt x="39624" y="11429"/>
                  </a:lnTo>
                  <a:lnTo>
                    <a:pt x="39624" y="11810"/>
                  </a:lnTo>
                  <a:lnTo>
                    <a:pt x="42672" y="13334"/>
                  </a:lnTo>
                  <a:lnTo>
                    <a:pt x="42672" y="12953"/>
                  </a:lnTo>
                  <a:lnTo>
                    <a:pt x="46482" y="16001"/>
                  </a:lnTo>
                  <a:lnTo>
                    <a:pt x="46482" y="15239"/>
                  </a:lnTo>
                  <a:lnTo>
                    <a:pt x="49530" y="19811"/>
                  </a:lnTo>
                  <a:lnTo>
                    <a:pt x="49530" y="20319"/>
                  </a:lnTo>
                  <a:lnTo>
                    <a:pt x="51053" y="22859"/>
                  </a:lnTo>
                  <a:lnTo>
                    <a:pt x="51053" y="22097"/>
                  </a:lnTo>
                  <a:lnTo>
                    <a:pt x="52577" y="27431"/>
                  </a:lnTo>
                  <a:lnTo>
                    <a:pt x="52577" y="53339"/>
                  </a:lnTo>
                  <a:lnTo>
                    <a:pt x="53340" y="53339"/>
                  </a:lnTo>
                  <a:close/>
                </a:path>
                <a:path w="62865" h="62864">
                  <a:moveTo>
                    <a:pt x="9252" y="31241"/>
                  </a:moveTo>
                  <a:lnTo>
                    <a:pt x="9144" y="30479"/>
                  </a:lnTo>
                  <a:lnTo>
                    <a:pt x="9144" y="32003"/>
                  </a:lnTo>
                  <a:lnTo>
                    <a:pt x="9252" y="31241"/>
                  </a:lnTo>
                  <a:close/>
                </a:path>
                <a:path w="62865" h="62864">
                  <a:moveTo>
                    <a:pt x="11430" y="40385"/>
                  </a:moveTo>
                  <a:lnTo>
                    <a:pt x="9906" y="35051"/>
                  </a:lnTo>
                  <a:lnTo>
                    <a:pt x="9906" y="35813"/>
                  </a:lnTo>
                  <a:lnTo>
                    <a:pt x="9252" y="31241"/>
                  </a:lnTo>
                  <a:lnTo>
                    <a:pt x="9144" y="32003"/>
                  </a:lnTo>
                  <a:lnTo>
                    <a:pt x="9144" y="53339"/>
                  </a:lnTo>
                  <a:lnTo>
                    <a:pt x="10668" y="54863"/>
                  </a:lnTo>
                  <a:lnTo>
                    <a:pt x="10668" y="39623"/>
                  </a:lnTo>
                  <a:lnTo>
                    <a:pt x="11430" y="40385"/>
                  </a:lnTo>
                  <a:close/>
                </a:path>
                <a:path w="62865" h="62864">
                  <a:moveTo>
                    <a:pt x="11430" y="22097"/>
                  </a:moveTo>
                  <a:lnTo>
                    <a:pt x="10668" y="22859"/>
                  </a:lnTo>
                  <a:lnTo>
                    <a:pt x="10668" y="24764"/>
                  </a:lnTo>
                  <a:lnTo>
                    <a:pt x="11430" y="22097"/>
                  </a:lnTo>
                  <a:close/>
                </a:path>
                <a:path w="62865" h="62864">
                  <a:moveTo>
                    <a:pt x="13716" y="43433"/>
                  </a:moveTo>
                  <a:lnTo>
                    <a:pt x="10668" y="39623"/>
                  </a:lnTo>
                  <a:lnTo>
                    <a:pt x="10668" y="54863"/>
                  </a:lnTo>
                  <a:lnTo>
                    <a:pt x="12954" y="57149"/>
                  </a:lnTo>
                  <a:lnTo>
                    <a:pt x="12954" y="42671"/>
                  </a:lnTo>
                  <a:lnTo>
                    <a:pt x="13716" y="43433"/>
                  </a:lnTo>
                  <a:close/>
                </a:path>
                <a:path w="62865" h="62864">
                  <a:moveTo>
                    <a:pt x="13716" y="19049"/>
                  </a:moveTo>
                  <a:lnTo>
                    <a:pt x="12954" y="19811"/>
                  </a:lnTo>
                  <a:lnTo>
                    <a:pt x="12954" y="20002"/>
                  </a:lnTo>
                  <a:lnTo>
                    <a:pt x="13716" y="19049"/>
                  </a:lnTo>
                  <a:close/>
                </a:path>
                <a:path w="62865" h="62864">
                  <a:moveTo>
                    <a:pt x="15784" y="46917"/>
                  </a:moveTo>
                  <a:lnTo>
                    <a:pt x="12954" y="42671"/>
                  </a:lnTo>
                  <a:lnTo>
                    <a:pt x="12954" y="57149"/>
                  </a:lnTo>
                  <a:lnTo>
                    <a:pt x="13716" y="57149"/>
                  </a:lnTo>
                  <a:lnTo>
                    <a:pt x="15240" y="57911"/>
                  </a:lnTo>
                  <a:lnTo>
                    <a:pt x="15240" y="46481"/>
                  </a:lnTo>
                  <a:lnTo>
                    <a:pt x="15784" y="46917"/>
                  </a:lnTo>
                  <a:close/>
                </a:path>
                <a:path w="62865" h="62864">
                  <a:moveTo>
                    <a:pt x="16002" y="15239"/>
                  </a:moveTo>
                  <a:lnTo>
                    <a:pt x="15240" y="16001"/>
                  </a:lnTo>
                  <a:lnTo>
                    <a:pt x="15784" y="15566"/>
                  </a:lnTo>
                  <a:lnTo>
                    <a:pt x="16002" y="15239"/>
                  </a:lnTo>
                  <a:close/>
                </a:path>
                <a:path w="62865" h="62864">
                  <a:moveTo>
                    <a:pt x="15784" y="15566"/>
                  </a:moveTo>
                  <a:lnTo>
                    <a:pt x="15240" y="16001"/>
                  </a:lnTo>
                  <a:lnTo>
                    <a:pt x="15240" y="16382"/>
                  </a:lnTo>
                  <a:lnTo>
                    <a:pt x="15784" y="15566"/>
                  </a:lnTo>
                  <a:close/>
                </a:path>
                <a:path w="62865" h="62864">
                  <a:moveTo>
                    <a:pt x="16002" y="47243"/>
                  </a:moveTo>
                  <a:lnTo>
                    <a:pt x="15784" y="46917"/>
                  </a:lnTo>
                  <a:lnTo>
                    <a:pt x="15240" y="46481"/>
                  </a:lnTo>
                  <a:lnTo>
                    <a:pt x="16002" y="47243"/>
                  </a:lnTo>
                  <a:close/>
                </a:path>
                <a:path w="62865" h="62864">
                  <a:moveTo>
                    <a:pt x="16002" y="58292"/>
                  </a:moveTo>
                  <a:lnTo>
                    <a:pt x="16002" y="47243"/>
                  </a:lnTo>
                  <a:lnTo>
                    <a:pt x="15240" y="46481"/>
                  </a:lnTo>
                  <a:lnTo>
                    <a:pt x="15240" y="57911"/>
                  </a:lnTo>
                  <a:lnTo>
                    <a:pt x="16002" y="58292"/>
                  </a:lnTo>
                  <a:close/>
                </a:path>
                <a:path w="62865" h="62864">
                  <a:moveTo>
                    <a:pt x="16002" y="15392"/>
                  </a:moveTo>
                  <a:lnTo>
                    <a:pt x="16002" y="15239"/>
                  </a:lnTo>
                  <a:lnTo>
                    <a:pt x="15784" y="15566"/>
                  </a:lnTo>
                  <a:lnTo>
                    <a:pt x="16002" y="15392"/>
                  </a:lnTo>
                  <a:close/>
                </a:path>
                <a:path w="62865" h="62864">
                  <a:moveTo>
                    <a:pt x="19050" y="60197"/>
                  </a:moveTo>
                  <a:lnTo>
                    <a:pt x="19050" y="49529"/>
                  </a:lnTo>
                  <a:lnTo>
                    <a:pt x="15784" y="46917"/>
                  </a:lnTo>
                  <a:lnTo>
                    <a:pt x="16002" y="47243"/>
                  </a:lnTo>
                  <a:lnTo>
                    <a:pt x="16002" y="58292"/>
                  </a:lnTo>
                  <a:lnTo>
                    <a:pt x="18288" y="59435"/>
                  </a:lnTo>
                  <a:lnTo>
                    <a:pt x="19050" y="60197"/>
                  </a:lnTo>
                  <a:close/>
                </a:path>
                <a:path w="62865" h="62864">
                  <a:moveTo>
                    <a:pt x="19050" y="13334"/>
                  </a:moveTo>
                  <a:lnTo>
                    <a:pt x="19050" y="12953"/>
                  </a:lnTo>
                  <a:lnTo>
                    <a:pt x="18288" y="13715"/>
                  </a:lnTo>
                  <a:lnTo>
                    <a:pt x="19050" y="13334"/>
                  </a:lnTo>
                  <a:close/>
                </a:path>
                <a:path w="62865" h="62864">
                  <a:moveTo>
                    <a:pt x="22860" y="51053"/>
                  </a:moveTo>
                  <a:lnTo>
                    <a:pt x="18288" y="48767"/>
                  </a:lnTo>
                  <a:lnTo>
                    <a:pt x="19050" y="49529"/>
                  </a:lnTo>
                  <a:lnTo>
                    <a:pt x="19050" y="60197"/>
                  </a:lnTo>
                  <a:lnTo>
                    <a:pt x="22098" y="61068"/>
                  </a:lnTo>
                  <a:lnTo>
                    <a:pt x="22098" y="51053"/>
                  </a:lnTo>
                  <a:lnTo>
                    <a:pt x="22860" y="51053"/>
                  </a:lnTo>
                  <a:close/>
                </a:path>
                <a:path w="62865" h="62864">
                  <a:moveTo>
                    <a:pt x="22860" y="11429"/>
                  </a:moveTo>
                  <a:lnTo>
                    <a:pt x="22098" y="11429"/>
                  </a:lnTo>
                  <a:lnTo>
                    <a:pt x="22098" y="11810"/>
                  </a:lnTo>
                  <a:lnTo>
                    <a:pt x="22860" y="11429"/>
                  </a:lnTo>
                  <a:close/>
                </a:path>
                <a:path w="62865" h="62864">
                  <a:moveTo>
                    <a:pt x="27432" y="52577"/>
                  </a:moveTo>
                  <a:lnTo>
                    <a:pt x="22098" y="51053"/>
                  </a:lnTo>
                  <a:lnTo>
                    <a:pt x="22098" y="61068"/>
                  </a:lnTo>
                  <a:lnTo>
                    <a:pt x="24384" y="61721"/>
                  </a:lnTo>
                  <a:lnTo>
                    <a:pt x="25908" y="61830"/>
                  </a:lnTo>
                  <a:lnTo>
                    <a:pt x="25908" y="52577"/>
                  </a:lnTo>
                  <a:lnTo>
                    <a:pt x="27432" y="52577"/>
                  </a:lnTo>
                  <a:close/>
                </a:path>
                <a:path w="62865" h="62864">
                  <a:moveTo>
                    <a:pt x="27432" y="9905"/>
                  </a:moveTo>
                  <a:lnTo>
                    <a:pt x="25908" y="9905"/>
                  </a:lnTo>
                  <a:lnTo>
                    <a:pt x="25908" y="10341"/>
                  </a:lnTo>
                  <a:lnTo>
                    <a:pt x="27432" y="9905"/>
                  </a:lnTo>
                  <a:close/>
                </a:path>
                <a:path w="62865" h="62864">
                  <a:moveTo>
                    <a:pt x="35814" y="61830"/>
                  </a:moveTo>
                  <a:lnTo>
                    <a:pt x="35814" y="52577"/>
                  </a:lnTo>
                  <a:lnTo>
                    <a:pt x="25908" y="52577"/>
                  </a:lnTo>
                  <a:lnTo>
                    <a:pt x="25908" y="61830"/>
                  </a:lnTo>
                  <a:lnTo>
                    <a:pt x="30480" y="62483"/>
                  </a:lnTo>
                  <a:lnTo>
                    <a:pt x="31242" y="62483"/>
                  </a:lnTo>
                  <a:lnTo>
                    <a:pt x="35814" y="61830"/>
                  </a:lnTo>
                  <a:close/>
                </a:path>
                <a:path w="62865" h="62864">
                  <a:moveTo>
                    <a:pt x="35814" y="10159"/>
                  </a:moveTo>
                  <a:lnTo>
                    <a:pt x="35814" y="9905"/>
                  </a:lnTo>
                  <a:lnTo>
                    <a:pt x="35052" y="9905"/>
                  </a:lnTo>
                  <a:lnTo>
                    <a:pt x="35814" y="10159"/>
                  </a:lnTo>
                  <a:close/>
                </a:path>
                <a:path w="62865" h="62864">
                  <a:moveTo>
                    <a:pt x="39624" y="61213"/>
                  </a:moveTo>
                  <a:lnTo>
                    <a:pt x="39624" y="51053"/>
                  </a:lnTo>
                  <a:lnTo>
                    <a:pt x="35052" y="52577"/>
                  </a:lnTo>
                  <a:lnTo>
                    <a:pt x="35814" y="52577"/>
                  </a:lnTo>
                  <a:lnTo>
                    <a:pt x="35814" y="61830"/>
                  </a:lnTo>
                  <a:lnTo>
                    <a:pt x="38100" y="61721"/>
                  </a:lnTo>
                  <a:lnTo>
                    <a:pt x="39624" y="61213"/>
                  </a:lnTo>
                  <a:close/>
                </a:path>
                <a:path w="62865" h="62864">
                  <a:moveTo>
                    <a:pt x="39624" y="11810"/>
                  </a:moveTo>
                  <a:lnTo>
                    <a:pt x="39624" y="11429"/>
                  </a:lnTo>
                  <a:lnTo>
                    <a:pt x="38862" y="11429"/>
                  </a:lnTo>
                  <a:lnTo>
                    <a:pt x="39624" y="11810"/>
                  </a:lnTo>
                  <a:close/>
                </a:path>
                <a:path w="62865" h="62864">
                  <a:moveTo>
                    <a:pt x="43434" y="48767"/>
                  </a:moveTo>
                  <a:lnTo>
                    <a:pt x="38862" y="51053"/>
                  </a:lnTo>
                  <a:lnTo>
                    <a:pt x="39624" y="51053"/>
                  </a:lnTo>
                  <a:lnTo>
                    <a:pt x="39624" y="61213"/>
                  </a:lnTo>
                  <a:lnTo>
                    <a:pt x="42672" y="60197"/>
                  </a:lnTo>
                  <a:lnTo>
                    <a:pt x="42672" y="49529"/>
                  </a:lnTo>
                  <a:lnTo>
                    <a:pt x="43434" y="48767"/>
                  </a:lnTo>
                  <a:close/>
                </a:path>
                <a:path w="62865" h="62864">
                  <a:moveTo>
                    <a:pt x="43434" y="13715"/>
                  </a:moveTo>
                  <a:lnTo>
                    <a:pt x="42672" y="12953"/>
                  </a:lnTo>
                  <a:lnTo>
                    <a:pt x="42672" y="13334"/>
                  </a:lnTo>
                  <a:lnTo>
                    <a:pt x="43434" y="13715"/>
                  </a:lnTo>
                  <a:close/>
                </a:path>
                <a:path w="62865" h="62864">
                  <a:moveTo>
                    <a:pt x="49530" y="56387"/>
                  </a:moveTo>
                  <a:lnTo>
                    <a:pt x="49530" y="42671"/>
                  </a:lnTo>
                  <a:lnTo>
                    <a:pt x="46482" y="47243"/>
                  </a:lnTo>
                  <a:lnTo>
                    <a:pt x="46482" y="46481"/>
                  </a:lnTo>
                  <a:lnTo>
                    <a:pt x="42672" y="49529"/>
                  </a:lnTo>
                  <a:lnTo>
                    <a:pt x="42672" y="60197"/>
                  </a:lnTo>
                  <a:lnTo>
                    <a:pt x="43434" y="60197"/>
                  </a:lnTo>
                  <a:lnTo>
                    <a:pt x="43434" y="59435"/>
                  </a:lnTo>
                  <a:lnTo>
                    <a:pt x="48006" y="57149"/>
                  </a:lnTo>
                  <a:lnTo>
                    <a:pt x="48768" y="57149"/>
                  </a:lnTo>
                  <a:lnTo>
                    <a:pt x="49530" y="56387"/>
                  </a:lnTo>
                  <a:close/>
                </a:path>
                <a:path w="62865" h="62864">
                  <a:moveTo>
                    <a:pt x="49530" y="20319"/>
                  </a:moveTo>
                  <a:lnTo>
                    <a:pt x="49530" y="19811"/>
                  </a:lnTo>
                  <a:lnTo>
                    <a:pt x="48768" y="19049"/>
                  </a:lnTo>
                  <a:lnTo>
                    <a:pt x="49530" y="20319"/>
                  </a:lnTo>
                  <a:close/>
                </a:path>
                <a:path w="62865" h="62864">
                  <a:moveTo>
                    <a:pt x="52577" y="53339"/>
                  </a:moveTo>
                  <a:lnTo>
                    <a:pt x="52577" y="35051"/>
                  </a:lnTo>
                  <a:lnTo>
                    <a:pt x="51053" y="40385"/>
                  </a:lnTo>
                  <a:lnTo>
                    <a:pt x="51053" y="39623"/>
                  </a:lnTo>
                  <a:lnTo>
                    <a:pt x="48768" y="43433"/>
                  </a:lnTo>
                  <a:lnTo>
                    <a:pt x="49530" y="42671"/>
                  </a:lnTo>
                  <a:lnTo>
                    <a:pt x="49530" y="56387"/>
                  </a:lnTo>
                  <a:lnTo>
                    <a:pt x="52577" y="53339"/>
                  </a:lnTo>
                  <a:close/>
                </a:path>
                <a:path w="62865" h="62864">
                  <a:moveTo>
                    <a:pt x="57150" y="48767"/>
                  </a:moveTo>
                  <a:lnTo>
                    <a:pt x="57150" y="13715"/>
                  </a:lnTo>
                  <a:lnTo>
                    <a:pt x="56388" y="13715"/>
                  </a:lnTo>
                  <a:lnTo>
                    <a:pt x="53340" y="9905"/>
                  </a:lnTo>
                  <a:lnTo>
                    <a:pt x="53340" y="52577"/>
                  </a:lnTo>
                  <a:lnTo>
                    <a:pt x="56388" y="48767"/>
                  </a:lnTo>
                  <a:lnTo>
                    <a:pt x="57150" y="48767"/>
                  </a:lnTo>
                  <a:close/>
                </a:path>
                <a:path w="62865" h="62864">
                  <a:moveTo>
                    <a:pt x="60198" y="43433"/>
                  </a:moveTo>
                  <a:lnTo>
                    <a:pt x="60198" y="19049"/>
                  </a:lnTo>
                  <a:lnTo>
                    <a:pt x="59436" y="19049"/>
                  </a:lnTo>
                  <a:lnTo>
                    <a:pt x="59436" y="18287"/>
                  </a:lnTo>
                  <a:lnTo>
                    <a:pt x="57150" y="14477"/>
                  </a:lnTo>
                  <a:lnTo>
                    <a:pt x="57150" y="48005"/>
                  </a:lnTo>
                  <a:lnTo>
                    <a:pt x="59436" y="43433"/>
                  </a:lnTo>
                  <a:lnTo>
                    <a:pt x="60198" y="43433"/>
                  </a:lnTo>
                  <a:close/>
                </a:path>
                <a:path w="62865" h="62864">
                  <a:moveTo>
                    <a:pt x="61722" y="38099"/>
                  </a:moveTo>
                  <a:lnTo>
                    <a:pt x="61722" y="24383"/>
                  </a:lnTo>
                  <a:lnTo>
                    <a:pt x="60198" y="19811"/>
                  </a:lnTo>
                  <a:lnTo>
                    <a:pt x="60198" y="42671"/>
                  </a:lnTo>
                  <a:lnTo>
                    <a:pt x="61722" y="38099"/>
                  </a:lnTo>
                  <a:close/>
                </a:path>
                <a:path w="62865" h="62864">
                  <a:moveTo>
                    <a:pt x="62484" y="32003"/>
                  </a:moveTo>
                  <a:lnTo>
                    <a:pt x="62484" y="30479"/>
                  </a:lnTo>
                  <a:lnTo>
                    <a:pt x="61722" y="25145"/>
                  </a:lnTo>
                  <a:lnTo>
                    <a:pt x="61722" y="37337"/>
                  </a:lnTo>
                  <a:lnTo>
                    <a:pt x="62484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11923" y="4219955"/>
              <a:ext cx="289559" cy="670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62977" y="4080509"/>
              <a:ext cx="291846" cy="6477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900250" y="3658357"/>
            <a:ext cx="172085" cy="914400"/>
          </a:xfrm>
          <a:custGeom>
            <a:avLst/>
            <a:gdLst/>
            <a:ahLst/>
            <a:cxnLst/>
            <a:rect l="l" t="t" r="r" b="b"/>
            <a:pathLst>
              <a:path w="172085" h="914400">
                <a:moveTo>
                  <a:pt x="171807" y="149649"/>
                </a:moveTo>
                <a:lnTo>
                  <a:pt x="169342" y="142493"/>
                </a:lnTo>
                <a:lnTo>
                  <a:pt x="86284" y="0"/>
                </a:lnTo>
                <a:lnTo>
                  <a:pt x="2464" y="142493"/>
                </a:lnTo>
                <a:lnTo>
                  <a:pt x="0" y="149649"/>
                </a:lnTo>
                <a:lnTo>
                  <a:pt x="464" y="156876"/>
                </a:lnTo>
                <a:lnTo>
                  <a:pt x="3643" y="163389"/>
                </a:lnTo>
                <a:lnTo>
                  <a:pt x="9322" y="168401"/>
                </a:lnTo>
                <a:lnTo>
                  <a:pt x="16597" y="170866"/>
                </a:lnTo>
                <a:lnTo>
                  <a:pt x="24086" y="170402"/>
                </a:lnTo>
                <a:lnTo>
                  <a:pt x="30861" y="167223"/>
                </a:lnTo>
                <a:lnTo>
                  <a:pt x="35992" y="161543"/>
                </a:lnTo>
                <a:lnTo>
                  <a:pt x="67234" y="107678"/>
                </a:lnTo>
                <a:lnTo>
                  <a:pt x="67234" y="37337"/>
                </a:lnTo>
                <a:lnTo>
                  <a:pt x="105334" y="37337"/>
                </a:lnTo>
                <a:lnTo>
                  <a:pt x="105334" y="108992"/>
                </a:lnTo>
                <a:lnTo>
                  <a:pt x="135814" y="161543"/>
                </a:lnTo>
                <a:lnTo>
                  <a:pt x="140946" y="167223"/>
                </a:lnTo>
                <a:lnTo>
                  <a:pt x="147720" y="170402"/>
                </a:lnTo>
                <a:lnTo>
                  <a:pt x="155209" y="170866"/>
                </a:lnTo>
                <a:lnTo>
                  <a:pt x="162484" y="168401"/>
                </a:lnTo>
                <a:lnTo>
                  <a:pt x="168163" y="163389"/>
                </a:lnTo>
                <a:lnTo>
                  <a:pt x="171342" y="156876"/>
                </a:lnTo>
                <a:lnTo>
                  <a:pt x="171807" y="149649"/>
                </a:lnTo>
                <a:close/>
              </a:path>
              <a:path w="172085" h="914400">
                <a:moveTo>
                  <a:pt x="105334" y="108992"/>
                </a:moveTo>
                <a:lnTo>
                  <a:pt x="105334" y="37337"/>
                </a:lnTo>
                <a:lnTo>
                  <a:pt x="67234" y="37337"/>
                </a:lnTo>
                <a:lnTo>
                  <a:pt x="67234" y="107678"/>
                </a:lnTo>
                <a:lnTo>
                  <a:pt x="69520" y="103737"/>
                </a:lnTo>
                <a:lnTo>
                  <a:pt x="69520" y="47243"/>
                </a:lnTo>
                <a:lnTo>
                  <a:pt x="102286" y="47243"/>
                </a:lnTo>
                <a:lnTo>
                  <a:pt x="102286" y="103737"/>
                </a:lnTo>
                <a:lnTo>
                  <a:pt x="105334" y="108992"/>
                </a:lnTo>
                <a:close/>
              </a:path>
              <a:path w="172085" h="914400">
                <a:moveTo>
                  <a:pt x="105334" y="914400"/>
                </a:moveTo>
                <a:lnTo>
                  <a:pt x="105334" y="108992"/>
                </a:lnTo>
                <a:lnTo>
                  <a:pt x="85903" y="75490"/>
                </a:lnTo>
                <a:lnTo>
                  <a:pt x="67234" y="107678"/>
                </a:lnTo>
                <a:lnTo>
                  <a:pt x="67234" y="914400"/>
                </a:lnTo>
                <a:lnTo>
                  <a:pt x="105334" y="914400"/>
                </a:lnTo>
                <a:close/>
              </a:path>
              <a:path w="172085" h="914400">
                <a:moveTo>
                  <a:pt x="102286" y="47243"/>
                </a:moveTo>
                <a:lnTo>
                  <a:pt x="69520" y="47243"/>
                </a:lnTo>
                <a:lnTo>
                  <a:pt x="85903" y="75490"/>
                </a:lnTo>
                <a:lnTo>
                  <a:pt x="102286" y="47243"/>
                </a:lnTo>
                <a:close/>
              </a:path>
              <a:path w="172085" h="914400">
                <a:moveTo>
                  <a:pt x="85903" y="75490"/>
                </a:moveTo>
                <a:lnTo>
                  <a:pt x="69520" y="47243"/>
                </a:lnTo>
                <a:lnTo>
                  <a:pt x="69520" y="103737"/>
                </a:lnTo>
                <a:lnTo>
                  <a:pt x="85903" y="75490"/>
                </a:lnTo>
                <a:close/>
              </a:path>
              <a:path w="172085" h="914400">
                <a:moveTo>
                  <a:pt x="102286" y="103737"/>
                </a:moveTo>
                <a:lnTo>
                  <a:pt x="102286" y="47243"/>
                </a:lnTo>
                <a:lnTo>
                  <a:pt x="85903" y="75490"/>
                </a:lnTo>
                <a:lnTo>
                  <a:pt x="102286" y="103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矩形 32"/>
          <p:cNvSpPr/>
          <p:nvPr/>
        </p:nvSpPr>
        <p:spPr>
          <a:xfrm>
            <a:off x="6340151" y="2563240"/>
            <a:ext cx="4831981" cy="34368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400" dirty="0" smtClean="0"/>
              <a:t>在這裡我們</a:t>
            </a:r>
            <a:r>
              <a:rPr lang="zh-TW" altLang="en-US" sz="2400" dirty="0"/>
              <a:t>用</a:t>
            </a:r>
            <a:r>
              <a:rPr lang="en-US" altLang="zh-TW" sz="2400" dirty="0"/>
              <a:t>Weka</a:t>
            </a:r>
            <a:r>
              <a:rPr lang="zh-TW" altLang="en-US" sz="2400" dirty="0"/>
              <a:t>的分界可視化工具演示了</a:t>
            </a:r>
            <a:r>
              <a:rPr lang="en-US" altLang="zh-TW" sz="2400" dirty="0"/>
              <a:t>logistic</a:t>
            </a:r>
            <a:r>
              <a:rPr lang="zh-TW" altLang="en-US" sz="2400" dirty="0"/>
              <a:t>回歸產生的分界（使用的是二維的鳶尾</a:t>
            </a:r>
            <a:r>
              <a:rPr lang="zh-TW" altLang="en-US" sz="2400" dirty="0" smtClean="0"/>
              <a:t>花資料集）。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這</a:t>
            </a:r>
            <a:r>
              <a:rPr lang="zh-TW" altLang="en-US" sz="2400" dirty="0"/>
              <a:t>條黑線是紅色的和綠色的類之間的分界線</a:t>
            </a:r>
            <a:r>
              <a:rPr lang="zh-TW" altLang="en-US" sz="2400" dirty="0" smtClean="0"/>
              <a:t>。當然它可能還有更</a:t>
            </a:r>
            <a:r>
              <a:rPr lang="zh-TW" altLang="en-US" sz="2400" dirty="0"/>
              <a:t>合理</a:t>
            </a:r>
            <a:r>
              <a:rPr lang="zh-TW" altLang="en-US" sz="2400" dirty="0" smtClean="0"/>
              <a:t>的劃分，但要盡可能讓</a:t>
            </a:r>
            <a:r>
              <a:rPr lang="zh-TW" altLang="en-US" sz="2400" dirty="0"/>
              <a:t>它通過兩個類之間最寬的通道</a:t>
            </a:r>
            <a:r>
              <a:rPr lang="zh-TW" altLang="en-US" sz="2400" dirty="0" smtClean="0"/>
              <a:t>，將</a:t>
            </a:r>
            <a:r>
              <a:rPr lang="zh-TW" altLang="en-US" sz="2400" dirty="0"/>
              <a:t>每一類區別開來。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6012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4.5 </a:t>
            </a:r>
            <a:r>
              <a:rPr lang="zh-TW" altLang="en-US" spc="-204" dirty="0" smtClean="0"/>
              <a:t>支持向量機</a:t>
            </a:r>
            <a:endParaRPr spc="-185" dirty="0"/>
          </a:p>
        </p:txBody>
      </p:sp>
      <p:grpSp>
        <p:nvGrpSpPr>
          <p:cNvPr id="4" name="object 4"/>
          <p:cNvGrpSpPr/>
          <p:nvPr/>
        </p:nvGrpSpPr>
        <p:grpSpPr>
          <a:xfrm>
            <a:off x="7620000" y="3352800"/>
            <a:ext cx="3362325" cy="3352800"/>
            <a:chOff x="5096255" y="2706629"/>
            <a:chExt cx="3362325" cy="3352800"/>
          </a:xfrm>
        </p:grpSpPr>
        <p:sp>
          <p:nvSpPr>
            <p:cNvPr id="5" name="object 5"/>
            <p:cNvSpPr/>
            <p:nvPr/>
          </p:nvSpPr>
          <p:spPr>
            <a:xfrm>
              <a:off x="5096255" y="2706629"/>
              <a:ext cx="3361943" cy="33527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44133" y="4101846"/>
              <a:ext cx="1085850" cy="935990"/>
            </a:xfrm>
            <a:custGeom>
              <a:avLst/>
              <a:gdLst/>
              <a:ahLst/>
              <a:cxnLst/>
              <a:rect l="l" t="t" r="r" b="b"/>
              <a:pathLst>
                <a:path w="1085850" h="935989">
                  <a:moveTo>
                    <a:pt x="1085850" y="21336"/>
                  </a:moveTo>
                  <a:lnTo>
                    <a:pt x="1066800" y="0"/>
                  </a:lnTo>
                  <a:lnTo>
                    <a:pt x="0" y="914400"/>
                  </a:lnTo>
                  <a:lnTo>
                    <a:pt x="19050" y="935736"/>
                  </a:lnTo>
                  <a:lnTo>
                    <a:pt x="108585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95544" y="4470141"/>
            <a:ext cx="1384807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z="2000" spc="-90" dirty="0" smtClean="0">
                <a:latin typeface="Trebuchet MS"/>
                <a:cs typeface="Trebuchet MS"/>
              </a:rPr>
              <a:t>垂直平分線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6357" y="6070339"/>
            <a:ext cx="16370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65" dirty="0">
                <a:latin typeface="Trebuchet MS"/>
                <a:cs typeface="Trebuchet MS"/>
              </a:rPr>
              <a:t>support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vectors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3261" y="3879336"/>
            <a:ext cx="2898140" cy="2806700"/>
          </a:xfrm>
          <a:custGeom>
            <a:avLst/>
            <a:gdLst/>
            <a:ahLst/>
            <a:cxnLst/>
            <a:rect l="l" t="t" r="r" b="b"/>
            <a:pathLst>
              <a:path w="2898140" h="2806700">
                <a:moveTo>
                  <a:pt x="30480" y="790956"/>
                </a:moveTo>
                <a:lnTo>
                  <a:pt x="2286" y="788670"/>
                </a:lnTo>
                <a:lnTo>
                  <a:pt x="0" y="817626"/>
                </a:lnTo>
                <a:lnTo>
                  <a:pt x="28956" y="819150"/>
                </a:lnTo>
                <a:lnTo>
                  <a:pt x="30480" y="790956"/>
                </a:lnTo>
                <a:close/>
              </a:path>
              <a:path w="2898140" h="2806700">
                <a:moveTo>
                  <a:pt x="87630" y="794766"/>
                </a:moveTo>
                <a:lnTo>
                  <a:pt x="59436" y="792480"/>
                </a:lnTo>
                <a:lnTo>
                  <a:pt x="57150" y="821436"/>
                </a:lnTo>
                <a:lnTo>
                  <a:pt x="86106" y="822960"/>
                </a:lnTo>
                <a:lnTo>
                  <a:pt x="87630" y="794766"/>
                </a:lnTo>
                <a:close/>
              </a:path>
              <a:path w="2898140" h="2806700">
                <a:moveTo>
                  <a:pt x="144780" y="798576"/>
                </a:moveTo>
                <a:lnTo>
                  <a:pt x="115824" y="796290"/>
                </a:lnTo>
                <a:lnTo>
                  <a:pt x="114300" y="825246"/>
                </a:lnTo>
                <a:lnTo>
                  <a:pt x="142494" y="826770"/>
                </a:lnTo>
                <a:lnTo>
                  <a:pt x="144780" y="798576"/>
                </a:lnTo>
                <a:close/>
              </a:path>
              <a:path w="2898140" h="2806700">
                <a:moveTo>
                  <a:pt x="201930" y="802386"/>
                </a:moveTo>
                <a:lnTo>
                  <a:pt x="172974" y="800100"/>
                </a:lnTo>
                <a:lnTo>
                  <a:pt x="171450" y="829056"/>
                </a:lnTo>
                <a:lnTo>
                  <a:pt x="199644" y="830580"/>
                </a:lnTo>
                <a:lnTo>
                  <a:pt x="201930" y="802386"/>
                </a:lnTo>
                <a:close/>
              </a:path>
              <a:path w="2898140" h="2806700">
                <a:moveTo>
                  <a:pt x="259080" y="806196"/>
                </a:moveTo>
                <a:lnTo>
                  <a:pt x="230124" y="803910"/>
                </a:lnTo>
                <a:lnTo>
                  <a:pt x="228600" y="832866"/>
                </a:lnTo>
                <a:lnTo>
                  <a:pt x="256794" y="834390"/>
                </a:lnTo>
                <a:lnTo>
                  <a:pt x="259080" y="806196"/>
                </a:lnTo>
                <a:close/>
              </a:path>
              <a:path w="2898140" h="2806700">
                <a:moveTo>
                  <a:pt x="315468" y="810006"/>
                </a:moveTo>
                <a:lnTo>
                  <a:pt x="287274" y="807720"/>
                </a:lnTo>
                <a:lnTo>
                  <a:pt x="284988" y="836676"/>
                </a:lnTo>
                <a:lnTo>
                  <a:pt x="313944" y="838200"/>
                </a:lnTo>
                <a:lnTo>
                  <a:pt x="315468" y="810006"/>
                </a:lnTo>
                <a:close/>
              </a:path>
              <a:path w="2898140" h="2806700">
                <a:moveTo>
                  <a:pt x="372618" y="813816"/>
                </a:moveTo>
                <a:lnTo>
                  <a:pt x="344424" y="811530"/>
                </a:lnTo>
                <a:lnTo>
                  <a:pt x="342138" y="840486"/>
                </a:lnTo>
                <a:lnTo>
                  <a:pt x="371094" y="842010"/>
                </a:lnTo>
                <a:lnTo>
                  <a:pt x="372618" y="813816"/>
                </a:lnTo>
                <a:close/>
              </a:path>
              <a:path w="2898140" h="2806700">
                <a:moveTo>
                  <a:pt x="429768" y="817626"/>
                </a:moveTo>
                <a:lnTo>
                  <a:pt x="401574" y="815340"/>
                </a:lnTo>
                <a:lnTo>
                  <a:pt x="399288" y="844296"/>
                </a:lnTo>
                <a:lnTo>
                  <a:pt x="428244" y="845820"/>
                </a:lnTo>
                <a:lnTo>
                  <a:pt x="429768" y="817626"/>
                </a:lnTo>
                <a:close/>
              </a:path>
              <a:path w="2898140" h="2806700">
                <a:moveTo>
                  <a:pt x="486918" y="821436"/>
                </a:moveTo>
                <a:lnTo>
                  <a:pt x="457962" y="819150"/>
                </a:lnTo>
                <a:lnTo>
                  <a:pt x="456438" y="848106"/>
                </a:lnTo>
                <a:lnTo>
                  <a:pt x="484632" y="849630"/>
                </a:lnTo>
                <a:lnTo>
                  <a:pt x="486918" y="821436"/>
                </a:lnTo>
                <a:close/>
              </a:path>
              <a:path w="2898140" h="2806700">
                <a:moveTo>
                  <a:pt x="544068" y="825246"/>
                </a:moveTo>
                <a:lnTo>
                  <a:pt x="515112" y="822960"/>
                </a:lnTo>
                <a:lnTo>
                  <a:pt x="513588" y="851916"/>
                </a:lnTo>
                <a:lnTo>
                  <a:pt x="541782" y="853440"/>
                </a:lnTo>
                <a:lnTo>
                  <a:pt x="544068" y="825246"/>
                </a:lnTo>
                <a:close/>
              </a:path>
              <a:path w="2898140" h="2806700">
                <a:moveTo>
                  <a:pt x="601218" y="829056"/>
                </a:moveTo>
                <a:lnTo>
                  <a:pt x="572262" y="826770"/>
                </a:lnTo>
                <a:lnTo>
                  <a:pt x="570738" y="855726"/>
                </a:lnTo>
                <a:lnTo>
                  <a:pt x="598932" y="857250"/>
                </a:lnTo>
                <a:lnTo>
                  <a:pt x="601218" y="829056"/>
                </a:lnTo>
                <a:close/>
              </a:path>
              <a:path w="2898140" h="2806700">
                <a:moveTo>
                  <a:pt x="657606" y="832866"/>
                </a:moveTo>
                <a:lnTo>
                  <a:pt x="629412" y="830580"/>
                </a:lnTo>
                <a:lnTo>
                  <a:pt x="627126" y="859536"/>
                </a:lnTo>
                <a:lnTo>
                  <a:pt x="656082" y="861060"/>
                </a:lnTo>
                <a:lnTo>
                  <a:pt x="657606" y="832866"/>
                </a:lnTo>
                <a:close/>
              </a:path>
              <a:path w="2898140" h="2806700">
                <a:moveTo>
                  <a:pt x="714756" y="836676"/>
                </a:moveTo>
                <a:lnTo>
                  <a:pt x="686562" y="834390"/>
                </a:lnTo>
                <a:lnTo>
                  <a:pt x="684276" y="862584"/>
                </a:lnTo>
                <a:lnTo>
                  <a:pt x="713232" y="864870"/>
                </a:lnTo>
                <a:lnTo>
                  <a:pt x="714756" y="836676"/>
                </a:lnTo>
                <a:close/>
              </a:path>
              <a:path w="2898140" h="2806700">
                <a:moveTo>
                  <a:pt x="771906" y="840486"/>
                </a:moveTo>
                <a:lnTo>
                  <a:pt x="743712" y="838200"/>
                </a:lnTo>
                <a:lnTo>
                  <a:pt x="741426" y="866394"/>
                </a:lnTo>
                <a:lnTo>
                  <a:pt x="770382" y="868680"/>
                </a:lnTo>
                <a:lnTo>
                  <a:pt x="771906" y="840486"/>
                </a:lnTo>
                <a:close/>
              </a:path>
              <a:path w="2898140" h="2806700">
                <a:moveTo>
                  <a:pt x="829056" y="844296"/>
                </a:moveTo>
                <a:lnTo>
                  <a:pt x="800100" y="842010"/>
                </a:lnTo>
                <a:lnTo>
                  <a:pt x="798576" y="870204"/>
                </a:lnTo>
                <a:lnTo>
                  <a:pt x="826770" y="872490"/>
                </a:lnTo>
                <a:lnTo>
                  <a:pt x="829056" y="844296"/>
                </a:lnTo>
                <a:close/>
              </a:path>
              <a:path w="2898140" h="2806700">
                <a:moveTo>
                  <a:pt x="886206" y="848106"/>
                </a:moveTo>
                <a:lnTo>
                  <a:pt x="857250" y="845820"/>
                </a:lnTo>
                <a:lnTo>
                  <a:pt x="855726" y="874014"/>
                </a:lnTo>
                <a:lnTo>
                  <a:pt x="883920" y="876300"/>
                </a:lnTo>
                <a:lnTo>
                  <a:pt x="886206" y="848106"/>
                </a:lnTo>
                <a:close/>
              </a:path>
              <a:path w="2898140" h="2806700">
                <a:moveTo>
                  <a:pt x="943356" y="851916"/>
                </a:moveTo>
                <a:lnTo>
                  <a:pt x="914400" y="849630"/>
                </a:lnTo>
                <a:lnTo>
                  <a:pt x="912876" y="877824"/>
                </a:lnTo>
                <a:lnTo>
                  <a:pt x="941070" y="880110"/>
                </a:lnTo>
                <a:lnTo>
                  <a:pt x="943356" y="851916"/>
                </a:lnTo>
                <a:close/>
              </a:path>
              <a:path w="2898140" h="2806700">
                <a:moveTo>
                  <a:pt x="999744" y="855726"/>
                </a:moveTo>
                <a:lnTo>
                  <a:pt x="971550" y="853440"/>
                </a:lnTo>
                <a:lnTo>
                  <a:pt x="969264" y="881634"/>
                </a:lnTo>
                <a:lnTo>
                  <a:pt x="998220" y="883920"/>
                </a:lnTo>
                <a:lnTo>
                  <a:pt x="999744" y="855726"/>
                </a:lnTo>
                <a:close/>
              </a:path>
              <a:path w="2898140" h="2806700">
                <a:moveTo>
                  <a:pt x="1056894" y="859536"/>
                </a:moveTo>
                <a:lnTo>
                  <a:pt x="1028700" y="857250"/>
                </a:lnTo>
                <a:lnTo>
                  <a:pt x="1026414" y="885444"/>
                </a:lnTo>
                <a:lnTo>
                  <a:pt x="1055370" y="887730"/>
                </a:lnTo>
                <a:lnTo>
                  <a:pt x="1056894" y="859536"/>
                </a:lnTo>
                <a:close/>
              </a:path>
              <a:path w="2898140" h="2806700">
                <a:moveTo>
                  <a:pt x="1144524" y="879348"/>
                </a:moveTo>
                <a:lnTo>
                  <a:pt x="1041654" y="810006"/>
                </a:lnTo>
                <a:lnTo>
                  <a:pt x="1035558" y="805434"/>
                </a:lnTo>
                <a:lnTo>
                  <a:pt x="1026414" y="806958"/>
                </a:lnTo>
                <a:lnTo>
                  <a:pt x="1017270" y="820674"/>
                </a:lnTo>
                <a:lnTo>
                  <a:pt x="1019556" y="829056"/>
                </a:lnTo>
                <a:lnTo>
                  <a:pt x="1025652" y="833628"/>
                </a:lnTo>
                <a:lnTo>
                  <a:pt x="1084821" y="873633"/>
                </a:lnTo>
                <a:lnTo>
                  <a:pt x="1084529" y="877341"/>
                </a:lnTo>
                <a:lnTo>
                  <a:pt x="1021080" y="909066"/>
                </a:lnTo>
                <a:lnTo>
                  <a:pt x="1013460" y="912114"/>
                </a:lnTo>
                <a:lnTo>
                  <a:pt x="1010412" y="921258"/>
                </a:lnTo>
                <a:lnTo>
                  <a:pt x="1018032" y="934974"/>
                </a:lnTo>
                <a:lnTo>
                  <a:pt x="1026414" y="938022"/>
                </a:lnTo>
                <a:lnTo>
                  <a:pt x="1033272" y="934212"/>
                </a:lnTo>
                <a:lnTo>
                  <a:pt x="1083564" y="909421"/>
                </a:lnTo>
                <a:lnTo>
                  <a:pt x="1114044" y="894384"/>
                </a:lnTo>
                <a:lnTo>
                  <a:pt x="1144524" y="879348"/>
                </a:lnTo>
                <a:close/>
              </a:path>
              <a:path w="2898140" h="2806700">
                <a:moveTo>
                  <a:pt x="1359395" y="1882902"/>
                </a:moveTo>
                <a:lnTo>
                  <a:pt x="1358633" y="1875282"/>
                </a:lnTo>
                <a:lnTo>
                  <a:pt x="1358633" y="1867662"/>
                </a:lnTo>
                <a:lnTo>
                  <a:pt x="1351775" y="1861566"/>
                </a:lnTo>
                <a:lnTo>
                  <a:pt x="1344155" y="1861566"/>
                </a:lnTo>
                <a:lnTo>
                  <a:pt x="1297330" y="1864728"/>
                </a:lnTo>
                <a:lnTo>
                  <a:pt x="1297330" y="1893506"/>
                </a:lnTo>
                <a:lnTo>
                  <a:pt x="1285278" y="1916887"/>
                </a:lnTo>
                <a:lnTo>
                  <a:pt x="1270901" y="1895132"/>
                </a:lnTo>
                <a:lnTo>
                  <a:pt x="1272527" y="1895030"/>
                </a:lnTo>
                <a:lnTo>
                  <a:pt x="1297330" y="1893506"/>
                </a:lnTo>
                <a:lnTo>
                  <a:pt x="1297330" y="1864728"/>
                </a:lnTo>
                <a:lnTo>
                  <a:pt x="1219949" y="1869948"/>
                </a:lnTo>
                <a:lnTo>
                  <a:pt x="1238999" y="1899069"/>
                </a:lnTo>
                <a:lnTo>
                  <a:pt x="1284719" y="1968931"/>
                </a:lnTo>
                <a:lnTo>
                  <a:pt x="1287767" y="1973580"/>
                </a:lnTo>
                <a:lnTo>
                  <a:pt x="1292339" y="1979676"/>
                </a:lnTo>
                <a:lnTo>
                  <a:pt x="1301483" y="1981962"/>
                </a:lnTo>
                <a:lnTo>
                  <a:pt x="1307579" y="1977390"/>
                </a:lnTo>
                <a:lnTo>
                  <a:pt x="1314437" y="1973580"/>
                </a:lnTo>
                <a:lnTo>
                  <a:pt x="1315961" y="1964436"/>
                </a:lnTo>
                <a:lnTo>
                  <a:pt x="1312151" y="1957578"/>
                </a:lnTo>
                <a:lnTo>
                  <a:pt x="1286598" y="1918893"/>
                </a:lnTo>
                <a:lnTo>
                  <a:pt x="1310627" y="1930908"/>
                </a:lnTo>
                <a:lnTo>
                  <a:pt x="1323581" y="1905000"/>
                </a:lnTo>
                <a:lnTo>
                  <a:pt x="1298930" y="1893404"/>
                </a:lnTo>
                <a:lnTo>
                  <a:pt x="1345679" y="1890522"/>
                </a:lnTo>
                <a:lnTo>
                  <a:pt x="1353299" y="1889760"/>
                </a:lnTo>
                <a:lnTo>
                  <a:pt x="1359395" y="1882902"/>
                </a:lnTo>
                <a:close/>
              </a:path>
              <a:path w="2898140" h="2806700">
                <a:moveTo>
                  <a:pt x="1374635" y="1930908"/>
                </a:moveTo>
                <a:lnTo>
                  <a:pt x="1348727" y="1917954"/>
                </a:lnTo>
                <a:lnTo>
                  <a:pt x="1335773" y="1943862"/>
                </a:lnTo>
                <a:lnTo>
                  <a:pt x="1361681" y="1956816"/>
                </a:lnTo>
                <a:lnTo>
                  <a:pt x="1374635" y="1930908"/>
                </a:lnTo>
                <a:close/>
              </a:path>
              <a:path w="2898140" h="2806700">
                <a:moveTo>
                  <a:pt x="1425689" y="1956816"/>
                </a:moveTo>
                <a:lnTo>
                  <a:pt x="1399781" y="1943862"/>
                </a:lnTo>
                <a:lnTo>
                  <a:pt x="1386827" y="1969008"/>
                </a:lnTo>
                <a:lnTo>
                  <a:pt x="1412735" y="1981962"/>
                </a:lnTo>
                <a:lnTo>
                  <a:pt x="1425689" y="1956816"/>
                </a:lnTo>
                <a:close/>
              </a:path>
              <a:path w="2898140" h="2806700">
                <a:moveTo>
                  <a:pt x="1476743" y="1981962"/>
                </a:moveTo>
                <a:lnTo>
                  <a:pt x="1450835" y="1969008"/>
                </a:lnTo>
                <a:lnTo>
                  <a:pt x="1438643" y="1994916"/>
                </a:lnTo>
                <a:lnTo>
                  <a:pt x="1463789" y="2007870"/>
                </a:lnTo>
                <a:lnTo>
                  <a:pt x="1476743" y="1981962"/>
                </a:lnTo>
                <a:close/>
              </a:path>
              <a:path w="2898140" h="2806700">
                <a:moveTo>
                  <a:pt x="1527797" y="2007870"/>
                </a:moveTo>
                <a:lnTo>
                  <a:pt x="1501889" y="1994916"/>
                </a:lnTo>
                <a:lnTo>
                  <a:pt x="1489697" y="2020062"/>
                </a:lnTo>
                <a:lnTo>
                  <a:pt x="1514843" y="2033016"/>
                </a:lnTo>
                <a:lnTo>
                  <a:pt x="1527797" y="2007870"/>
                </a:lnTo>
                <a:close/>
              </a:path>
              <a:path w="2898140" h="2806700">
                <a:moveTo>
                  <a:pt x="1578851" y="2033016"/>
                </a:moveTo>
                <a:lnTo>
                  <a:pt x="1552943" y="2020062"/>
                </a:lnTo>
                <a:lnTo>
                  <a:pt x="1540751" y="2045970"/>
                </a:lnTo>
                <a:lnTo>
                  <a:pt x="1565897" y="2058924"/>
                </a:lnTo>
                <a:lnTo>
                  <a:pt x="1578851" y="2033016"/>
                </a:lnTo>
                <a:close/>
              </a:path>
              <a:path w="2898140" h="2806700">
                <a:moveTo>
                  <a:pt x="1629905" y="2058924"/>
                </a:moveTo>
                <a:lnTo>
                  <a:pt x="1604759" y="2045970"/>
                </a:lnTo>
                <a:lnTo>
                  <a:pt x="1591805" y="2071878"/>
                </a:lnTo>
                <a:lnTo>
                  <a:pt x="1616951" y="2084070"/>
                </a:lnTo>
                <a:lnTo>
                  <a:pt x="1629905" y="2058924"/>
                </a:lnTo>
                <a:close/>
              </a:path>
              <a:path w="2898140" h="2806700">
                <a:moveTo>
                  <a:pt x="1680959" y="2084070"/>
                </a:moveTo>
                <a:lnTo>
                  <a:pt x="1655813" y="2071878"/>
                </a:lnTo>
                <a:lnTo>
                  <a:pt x="1642859" y="2097024"/>
                </a:lnTo>
                <a:lnTo>
                  <a:pt x="1668005" y="2109978"/>
                </a:lnTo>
                <a:lnTo>
                  <a:pt x="1680959" y="2084070"/>
                </a:lnTo>
                <a:close/>
              </a:path>
              <a:path w="2898140" h="2806700">
                <a:moveTo>
                  <a:pt x="1732013" y="2109978"/>
                </a:moveTo>
                <a:lnTo>
                  <a:pt x="1706867" y="2097024"/>
                </a:lnTo>
                <a:lnTo>
                  <a:pt x="1693913" y="2122932"/>
                </a:lnTo>
                <a:lnTo>
                  <a:pt x="1719821" y="2135124"/>
                </a:lnTo>
                <a:lnTo>
                  <a:pt x="1732013" y="2109978"/>
                </a:lnTo>
                <a:close/>
              </a:path>
              <a:path w="2898140" h="2806700">
                <a:moveTo>
                  <a:pt x="1783067" y="2135124"/>
                </a:moveTo>
                <a:lnTo>
                  <a:pt x="1757921" y="2122932"/>
                </a:lnTo>
                <a:lnTo>
                  <a:pt x="1744967" y="2148078"/>
                </a:lnTo>
                <a:lnTo>
                  <a:pt x="1770875" y="2161032"/>
                </a:lnTo>
                <a:lnTo>
                  <a:pt x="1783067" y="2135124"/>
                </a:lnTo>
                <a:close/>
              </a:path>
              <a:path w="2898140" h="2806700">
                <a:moveTo>
                  <a:pt x="1834121" y="2161032"/>
                </a:moveTo>
                <a:lnTo>
                  <a:pt x="1808975" y="2148078"/>
                </a:lnTo>
                <a:lnTo>
                  <a:pt x="1796021" y="2173986"/>
                </a:lnTo>
                <a:lnTo>
                  <a:pt x="1821929" y="2186178"/>
                </a:lnTo>
                <a:lnTo>
                  <a:pt x="1834121" y="2161032"/>
                </a:lnTo>
                <a:close/>
              </a:path>
              <a:path w="2898140" h="2806700">
                <a:moveTo>
                  <a:pt x="1885937" y="2186178"/>
                </a:moveTo>
                <a:lnTo>
                  <a:pt x="1860029" y="2173986"/>
                </a:lnTo>
                <a:lnTo>
                  <a:pt x="1847075" y="2199132"/>
                </a:lnTo>
                <a:lnTo>
                  <a:pt x="1872983" y="2212086"/>
                </a:lnTo>
                <a:lnTo>
                  <a:pt x="1885937" y="2186178"/>
                </a:lnTo>
                <a:close/>
              </a:path>
              <a:path w="2898140" h="2806700">
                <a:moveTo>
                  <a:pt x="1936991" y="2212086"/>
                </a:moveTo>
                <a:lnTo>
                  <a:pt x="1911083" y="2199132"/>
                </a:lnTo>
                <a:lnTo>
                  <a:pt x="1898129" y="2225040"/>
                </a:lnTo>
                <a:lnTo>
                  <a:pt x="1924037" y="2237994"/>
                </a:lnTo>
                <a:lnTo>
                  <a:pt x="1936991" y="2212086"/>
                </a:lnTo>
                <a:close/>
              </a:path>
              <a:path w="2898140" h="2806700">
                <a:moveTo>
                  <a:pt x="1988045" y="2237994"/>
                </a:moveTo>
                <a:lnTo>
                  <a:pt x="1962137" y="2225040"/>
                </a:lnTo>
                <a:lnTo>
                  <a:pt x="1949183" y="2250186"/>
                </a:lnTo>
                <a:lnTo>
                  <a:pt x="1975091" y="2263140"/>
                </a:lnTo>
                <a:lnTo>
                  <a:pt x="1988045" y="2237994"/>
                </a:lnTo>
                <a:close/>
              </a:path>
              <a:path w="2898140" h="2806700">
                <a:moveTo>
                  <a:pt x="2039099" y="2263140"/>
                </a:moveTo>
                <a:lnTo>
                  <a:pt x="2013191" y="2250186"/>
                </a:lnTo>
                <a:lnTo>
                  <a:pt x="2000237" y="2276094"/>
                </a:lnTo>
                <a:lnTo>
                  <a:pt x="2026145" y="2289048"/>
                </a:lnTo>
                <a:lnTo>
                  <a:pt x="2039099" y="2263140"/>
                </a:lnTo>
                <a:close/>
              </a:path>
              <a:path w="2898140" h="2806700">
                <a:moveTo>
                  <a:pt x="2090153" y="2289048"/>
                </a:moveTo>
                <a:lnTo>
                  <a:pt x="2064245" y="2276094"/>
                </a:lnTo>
                <a:lnTo>
                  <a:pt x="2052053" y="2301240"/>
                </a:lnTo>
                <a:lnTo>
                  <a:pt x="2077199" y="2314194"/>
                </a:lnTo>
                <a:lnTo>
                  <a:pt x="2090153" y="2289048"/>
                </a:lnTo>
                <a:close/>
              </a:path>
              <a:path w="2898140" h="2806700">
                <a:moveTo>
                  <a:pt x="2141207" y="2314194"/>
                </a:moveTo>
                <a:lnTo>
                  <a:pt x="2115299" y="2301240"/>
                </a:lnTo>
                <a:lnTo>
                  <a:pt x="2103107" y="2327148"/>
                </a:lnTo>
                <a:lnTo>
                  <a:pt x="2128253" y="2340102"/>
                </a:lnTo>
                <a:lnTo>
                  <a:pt x="2141207" y="2314194"/>
                </a:lnTo>
                <a:close/>
              </a:path>
              <a:path w="2898140" h="2806700">
                <a:moveTo>
                  <a:pt x="2252472" y="1062228"/>
                </a:moveTo>
                <a:lnTo>
                  <a:pt x="2245614" y="1034796"/>
                </a:lnTo>
                <a:lnTo>
                  <a:pt x="2217420" y="1041654"/>
                </a:lnTo>
                <a:lnTo>
                  <a:pt x="2225040" y="1069086"/>
                </a:lnTo>
                <a:lnTo>
                  <a:pt x="2252472" y="1062228"/>
                </a:lnTo>
                <a:close/>
              </a:path>
              <a:path w="2898140" h="2806700">
                <a:moveTo>
                  <a:pt x="2266188" y="1117854"/>
                </a:moveTo>
                <a:lnTo>
                  <a:pt x="2259330" y="1090422"/>
                </a:lnTo>
                <a:lnTo>
                  <a:pt x="2231898" y="1097280"/>
                </a:lnTo>
                <a:lnTo>
                  <a:pt x="2238756" y="1124712"/>
                </a:lnTo>
                <a:lnTo>
                  <a:pt x="2266188" y="1117854"/>
                </a:lnTo>
                <a:close/>
              </a:path>
              <a:path w="2898140" h="2806700">
                <a:moveTo>
                  <a:pt x="2279904" y="1173480"/>
                </a:moveTo>
                <a:lnTo>
                  <a:pt x="2273046" y="1145286"/>
                </a:lnTo>
                <a:lnTo>
                  <a:pt x="2245614" y="1152144"/>
                </a:lnTo>
                <a:lnTo>
                  <a:pt x="2252472" y="1180338"/>
                </a:lnTo>
                <a:lnTo>
                  <a:pt x="2279904" y="1173480"/>
                </a:lnTo>
                <a:close/>
              </a:path>
              <a:path w="2898140" h="2806700">
                <a:moveTo>
                  <a:pt x="2294382" y="1228344"/>
                </a:moveTo>
                <a:lnTo>
                  <a:pt x="2286762" y="1200912"/>
                </a:lnTo>
                <a:lnTo>
                  <a:pt x="2259330" y="1207770"/>
                </a:lnTo>
                <a:lnTo>
                  <a:pt x="2266188" y="1235964"/>
                </a:lnTo>
                <a:lnTo>
                  <a:pt x="2294382" y="1228344"/>
                </a:lnTo>
                <a:close/>
              </a:path>
              <a:path w="2898140" h="2806700">
                <a:moveTo>
                  <a:pt x="2302764" y="1049274"/>
                </a:moveTo>
                <a:lnTo>
                  <a:pt x="2297430" y="1043940"/>
                </a:lnTo>
                <a:lnTo>
                  <a:pt x="2211324" y="955548"/>
                </a:lnTo>
                <a:lnTo>
                  <a:pt x="2173986" y="1082040"/>
                </a:lnTo>
                <a:lnTo>
                  <a:pt x="2178558" y="1089660"/>
                </a:lnTo>
                <a:lnTo>
                  <a:pt x="2193798" y="1094232"/>
                </a:lnTo>
                <a:lnTo>
                  <a:pt x="2201418" y="1089660"/>
                </a:lnTo>
                <a:lnTo>
                  <a:pt x="2203704" y="1082040"/>
                </a:lnTo>
                <a:lnTo>
                  <a:pt x="2224849" y="1010602"/>
                </a:lnTo>
                <a:lnTo>
                  <a:pt x="2238756" y="1024826"/>
                </a:lnTo>
                <a:lnTo>
                  <a:pt x="2276856" y="1063752"/>
                </a:lnTo>
                <a:lnTo>
                  <a:pt x="2282190" y="1069848"/>
                </a:lnTo>
                <a:lnTo>
                  <a:pt x="2291334" y="1069848"/>
                </a:lnTo>
                <a:lnTo>
                  <a:pt x="2297430" y="1064514"/>
                </a:lnTo>
                <a:lnTo>
                  <a:pt x="2302764" y="1058418"/>
                </a:lnTo>
                <a:lnTo>
                  <a:pt x="2302764" y="1049274"/>
                </a:lnTo>
                <a:close/>
              </a:path>
              <a:path w="2898140" h="2806700">
                <a:moveTo>
                  <a:pt x="2308098" y="1283970"/>
                </a:moveTo>
                <a:lnTo>
                  <a:pt x="2301240" y="1256538"/>
                </a:lnTo>
                <a:lnTo>
                  <a:pt x="2273046" y="1263396"/>
                </a:lnTo>
                <a:lnTo>
                  <a:pt x="2279904" y="1290828"/>
                </a:lnTo>
                <a:lnTo>
                  <a:pt x="2308098" y="1283970"/>
                </a:lnTo>
                <a:close/>
              </a:path>
              <a:path w="2898140" h="2806700">
                <a:moveTo>
                  <a:pt x="2321814" y="1339596"/>
                </a:moveTo>
                <a:lnTo>
                  <a:pt x="2314956" y="1312164"/>
                </a:lnTo>
                <a:lnTo>
                  <a:pt x="2286762" y="1319022"/>
                </a:lnTo>
                <a:lnTo>
                  <a:pt x="2294382" y="1346454"/>
                </a:lnTo>
                <a:lnTo>
                  <a:pt x="2321814" y="1339596"/>
                </a:lnTo>
                <a:close/>
              </a:path>
              <a:path w="2898140" h="2806700">
                <a:moveTo>
                  <a:pt x="2335530" y="1395222"/>
                </a:moveTo>
                <a:lnTo>
                  <a:pt x="2328672" y="1367028"/>
                </a:lnTo>
                <a:lnTo>
                  <a:pt x="2301240" y="1373886"/>
                </a:lnTo>
                <a:lnTo>
                  <a:pt x="2308098" y="1402080"/>
                </a:lnTo>
                <a:lnTo>
                  <a:pt x="2335530" y="1395222"/>
                </a:lnTo>
                <a:close/>
              </a:path>
              <a:path w="2898140" h="2806700">
                <a:moveTo>
                  <a:pt x="2349246" y="1450086"/>
                </a:moveTo>
                <a:lnTo>
                  <a:pt x="2342388" y="1422654"/>
                </a:lnTo>
                <a:lnTo>
                  <a:pt x="2314956" y="1429512"/>
                </a:lnTo>
                <a:lnTo>
                  <a:pt x="2321814" y="1457706"/>
                </a:lnTo>
                <a:lnTo>
                  <a:pt x="2349246" y="1450086"/>
                </a:lnTo>
                <a:close/>
              </a:path>
              <a:path w="2898140" h="2806700">
                <a:moveTo>
                  <a:pt x="2362962" y="1505712"/>
                </a:moveTo>
                <a:lnTo>
                  <a:pt x="2356104" y="1478280"/>
                </a:lnTo>
                <a:lnTo>
                  <a:pt x="2328672" y="1485138"/>
                </a:lnTo>
                <a:lnTo>
                  <a:pt x="2335530" y="1512570"/>
                </a:lnTo>
                <a:lnTo>
                  <a:pt x="2362962" y="1505712"/>
                </a:lnTo>
                <a:close/>
              </a:path>
              <a:path w="2898140" h="2806700">
                <a:moveTo>
                  <a:pt x="2377440" y="1561338"/>
                </a:moveTo>
                <a:lnTo>
                  <a:pt x="2370582" y="1533906"/>
                </a:lnTo>
                <a:lnTo>
                  <a:pt x="2342388" y="1540764"/>
                </a:lnTo>
                <a:lnTo>
                  <a:pt x="2349246" y="1568196"/>
                </a:lnTo>
                <a:lnTo>
                  <a:pt x="2377440" y="1561338"/>
                </a:lnTo>
                <a:close/>
              </a:path>
              <a:path w="2898140" h="2806700">
                <a:moveTo>
                  <a:pt x="2391156" y="1616964"/>
                </a:moveTo>
                <a:lnTo>
                  <a:pt x="2384298" y="1588770"/>
                </a:lnTo>
                <a:lnTo>
                  <a:pt x="2356104" y="1595628"/>
                </a:lnTo>
                <a:lnTo>
                  <a:pt x="2362962" y="1623822"/>
                </a:lnTo>
                <a:lnTo>
                  <a:pt x="2391156" y="1616964"/>
                </a:lnTo>
                <a:close/>
              </a:path>
              <a:path w="2898140" h="2806700">
                <a:moveTo>
                  <a:pt x="2404872" y="1672590"/>
                </a:moveTo>
                <a:lnTo>
                  <a:pt x="2398014" y="1644396"/>
                </a:lnTo>
                <a:lnTo>
                  <a:pt x="2370582" y="1651254"/>
                </a:lnTo>
                <a:lnTo>
                  <a:pt x="2377440" y="1679448"/>
                </a:lnTo>
                <a:lnTo>
                  <a:pt x="2404872" y="1672590"/>
                </a:lnTo>
                <a:close/>
              </a:path>
              <a:path w="2898140" h="2806700">
                <a:moveTo>
                  <a:pt x="2418588" y="1727454"/>
                </a:moveTo>
                <a:lnTo>
                  <a:pt x="2411730" y="1700022"/>
                </a:lnTo>
                <a:lnTo>
                  <a:pt x="2384298" y="1706880"/>
                </a:lnTo>
                <a:lnTo>
                  <a:pt x="2391156" y="1734312"/>
                </a:lnTo>
                <a:lnTo>
                  <a:pt x="2418588" y="1727454"/>
                </a:lnTo>
                <a:close/>
              </a:path>
              <a:path w="2898140" h="2806700">
                <a:moveTo>
                  <a:pt x="2432304" y="1783080"/>
                </a:moveTo>
                <a:lnTo>
                  <a:pt x="2425446" y="1755648"/>
                </a:lnTo>
                <a:lnTo>
                  <a:pt x="2398014" y="1762506"/>
                </a:lnTo>
                <a:lnTo>
                  <a:pt x="2404872" y="1789938"/>
                </a:lnTo>
                <a:lnTo>
                  <a:pt x="2432304" y="1783080"/>
                </a:lnTo>
                <a:close/>
              </a:path>
              <a:path w="2898140" h="2806700">
                <a:moveTo>
                  <a:pt x="2446782" y="1838706"/>
                </a:moveTo>
                <a:lnTo>
                  <a:pt x="2439162" y="1810512"/>
                </a:lnTo>
                <a:lnTo>
                  <a:pt x="2411730" y="1818132"/>
                </a:lnTo>
                <a:lnTo>
                  <a:pt x="2418588" y="1845564"/>
                </a:lnTo>
                <a:lnTo>
                  <a:pt x="2446782" y="1838706"/>
                </a:lnTo>
                <a:close/>
              </a:path>
              <a:path w="2898140" h="2806700">
                <a:moveTo>
                  <a:pt x="2460498" y="1894332"/>
                </a:moveTo>
                <a:lnTo>
                  <a:pt x="2453640" y="1866138"/>
                </a:lnTo>
                <a:lnTo>
                  <a:pt x="2425446" y="1872996"/>
                </a:lnTo>
                <a:lnTo>
                  <a:pt x="2432304" y="1901190"/>
                </a:lnTo>
                <a:lnTo>
                  <a:pt x="2460498" y="1894332"/>
                </a:lnTo>
                <a:close/>
              </a:path>
              <a:path w="2898140" h="2806700">
                <a:moveTo>
                  <a:pt x="2474214" y="1949196"/>
                </a:moveTo>
                <a:lnTo>
                  <a:pt x="2467356" y="1921764"/>
                </a:lnTo>
                <a:lnTo>
                  <a:pt x="2439162" y="1928622"/>
                </a:lnTo>
                <a:lnTo>
                  <a:pt x="2446782" y="1956054"/>
                </a:lnTo>
                <a:lnTo>
                  <a:pt x="2474214" y="1949196"/>
                </a:lnTo>
                <a:close/>
              </a:path>
              <a:path w="2898140" h="2806700">
                <a:moveTo>
                  <a:pt x="2487930" y="2004822"/>
                </a:moveTo>
                <a:lnTo>
                  <a:pt x="2481072" y="1977390"/>
                </a:lnTo>
                <a:lnTo>
                  <a:pt x="2453640" y="1984248"/>
                </a:lnTo>
                <a:lnTo>
                  <a:pt x="2460498" y="2011680"/>
                </a:lnTo>
                <a:lnTo>
                  <a:pt x="2487930" y="2004822"/>
                </a:lnTo>
                <a:close/>
              </a:path>
              <a:path w="2898140" h="2806700">
                <a:moveTo>
                  <a:pt x="2501646" y="2060448"/>
                </a:moveTo>
                <a:lnTo>
                  <a:pt x="2494788" y="2032254"/>
                </a:lnTo>
                <a:lnTo>
                  <a:pt x="2467356" y="2039874"/>
                </a:lnTo>
                <a:lnTo>
                  <a:pt x="2474214" y="2067306"/>
                </a:lnTo>
                <a:lnTo>
                  <a:pt x="2501646" y="2060448"/>
                </a:lnTo>
                <a:close/>
              </a:path>
              <a:path w="2898140" h="2806700">
                <a:moveTo>
                  <a:pt x="2516124" y="2116074"/>
                </a:moveTo>
                <a:lnTo>
                  <a:pt x="2508504" y="2087880"/>
                </a:lnTo>
                <a:lnTo>
                  <a:pt x="2481072" y="2094738"/>
                </a:lnTo>
                <a:lnTo>
                  <a:pt x="2487930" y="2122932"/>
                </a:lnTo>
                <a:lnTo>
                  <a:pt x="2516124" y="2116074"/>
                </a:lnTo>
                <a:close/>
              </a:path>
              <a:path w="2898140" h="2806700">
                <a:moveTo>
                  <a:pt x="2529840" y="2170938"/>
                </a:moveTo>
                <a:lnTo>
                  <a:pt x="2522982" y="2143506"/>
                </a:lnTo>
                <a:lnTo>
                  <a:pt x="2494788" y="2150364"/>
                </a:lnTo>
                <a:lnTo>
                  <a:pt x="2501646" y="2177796"/>
                </a:lnTo>
                <a:lnTo>
                  <a:pt x="2529840" y="2170938"/>
                </a:lnTo>
                <a:close/>
              </a:path>
              <a:path w="2898140" h="2806700">
                <a:moveTo>
                  <a:pt x="2897886" y="2769870"/>
                </a:moveTo>
                <a:lnTo>
                  <a:pt x="600456" y="0"/>
                </a:lnTo>
                <a:lnTo>
                  <a:pt x="557022" y="36576"/>
                </a:lnTo>
                <a:lnTo>
                  <a:pt x="2853690" y="2806446"/>
                </a:lnTo>
                <a:lnTo>
                  <a:pt x="2897886" y="27698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6986" y="3859525"/>
            <a:ext cx="504825" cy="215900"/>
          </a:xfrm>
          <a:custGeom>
            <a:avLst/>
            <a:gdLst/>
            <a:ahLst/>
            <a:cxnLst/>
            <a:rect l="l" t="t" r="r" b="b"/>
            <a:pathLst>
              <a:path w="504825" h="215900">
                <a:moveTo>
                  <a:pt x="504443" y="215646"/>
                </a:moveTo>
                <a:lnTo>
                  <a:pt x="504443" y="0"/>
                </a:lnTo>
                <a:lnTo>
                  <a:pt x="0" y="0"/>
                </a:lnTo>
                <a:lnTo>
                  <a:pt x="0" y="215646"/>
                </a:lnTo>
                <a:lnTo>
                  <a:pt x="504443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矩形 10"/>
          <p:cNvSpPr/>
          <p:nvPr/>
        </p:nvSpPr>
        <p:spPr>
          <a:xfrm>
            <a:off x="493527" y="1066800"/>
            <a:ext cx="4708648" cy="40477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400" dirty="0"/>
              <a:t>這是一個示意圖，黑色的線正好在兩個類的通道的中間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在數學</a:t>
            </a:r>
            <a:r>
              <a:rPr lang="zh-TW" altLang="en-US" sz="2400" dirty="0"/>
              <a:t>上，我們可以通過兩個關鍵成員找到這條</a:t>
            </a:r>
            <a:r>
              <a:rPr lang="zh-TW" altLang="en-US" sz="2400" dirty="0" smtClean="0"/>
              <a:t>線。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每</a:t>
            </a:r>
            <a:r>
              <a:rPr lang="zh-TW" altLang="en-US" sz="2400" dirty="0"/>
              <a:t>個</a:t>
            </a:r>
            <a:r>
              <a:rPr lang="zh-TW" altLang="en-US" sz="2400" dirty="0" smtClean="0"/>
              <a:t>類會產生</a:t>
            </a:r>
            <a:r>
              <a:rPr lang="zh-TW" altLang="en-US" sz="2400" dirty="0"/>
              <a:t>一個關鍵</a:t>
            </a:r>
            <a:r>
              <a:rPr lang="zh-TW" altLang="en-US" sz="2400" dirty="0" smtClean="0"/>
              <a:t>成員，稱為支持向量，我們採用兩</a:t>
            </a:r>
            <a:r>
              <a:rPr lang="zh-TW" altLang="en-US" sz="2400" dirty="0"/>
              <a:t>個支持向量的連接線的垂直平分線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en-US" altLang="zh-TW" sz="2400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6012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4.5 </a:t>
            </a:r>
            <a:r>
              <a:rPr lang="zh-TW" altLang="en-US" spc="-204" dirty="0" smtClean="0"/>
              <a:t>支持向量機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76200" y="1063243"/>
            <a:ext cx="44018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dirty="0"/>
              <a:t>最大邊緣超平面</a:t>
            </a:r>
            <a:endParaRPr sz="2800" b="1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3447" y="1689354"/>
            <a:ext cx="4773930" cy="5092065"/>
            <a:chOff x="2081783" y="1689354"/>
            <a:chExt cx="4773930" cy="5092065"/>
          </a:xfrm>
        </p:grpSpPr>
        <p:sp>
          <p:nvSpPr>
            <p:cNvPr id="5" name="object 5"/>
            <p:cNvSpPr/>
            <p:nvPr/>
          </p:nvSpPr>
          <p:spPr>
            <a:xfrm>
              <a:off x="2942844" y="1689353"/>
              <a:ext cx="3809365" cy="4465320"/>
            </a:xfrm>
            <a:custGeom>
              <a:avLst/>
              <a:gdLst/>
              <a:ahLst/>
              <a:cxnLst/>
              <a:rect l="l" t="t" r="r" b="b"/>
              <a:pathLst>
                <a:path w="3809365" h="4465320">
                  <a:moveTo>
                    <a:pt x="2024634" y="4441698"/>
                  </a:moveTo>
                  <a:lnTo>
                    <a:pt x="51816" y="0"/>
                  </a:lnTo>
                  <a:lnTo>
                    <a:pt x="0" y="23622"/>
                  </a:lnTo>
                  <a:lnTo>
                    <a:pt x="1972056" y="4465320"/>
                  </a:lnTo>
                  <a:lnTo>
                    <a:pt x="2024634" y="4441698"/>
                  </a:lnTo>
                  <a:close/>
                </a:path>
                <a:path w="3809365" h="4465320">
                  <a:moveTo>
                    <a:pt x="3809238" y="3118104"/>
                  </a:moveTo>
                  <a:lnTo>
                    <a:pt x="3486912" y="1011936"/>
                  </a:lnTo>
                  <a:lnTo>
                    <a:pt x="3477387" y="1013460"/>
                  </a:lnTo>
                  <a:lnTo>
                    <a:pt x="3478530" y="1010412"/>
                  </a:lnTo>
                  <a:lnTo>
                    <a:pt x="1780794" y="343662"/>
                  </a:lnTo>
                  <a:lnTo>
                    <a:pt x="1779397" y="347370"/>
                  </a:lnTo>
                  <a:lnTo>
                    <a:pt x="1776222" y="342900"/>
                  </a:lnTo>
                  <a:lnTo>
                    <a:pt x="1386840" y="617982"/>
                  </a:lnTo>
                  <a:lnTo>
                    <a:pt x="1388821" y="620763"/>
                  </a:lnTo>
                  <a:lnTo>
                    <a:pt x="1386078" y="621792"/>
                  </a:lnTo>
                  <a:lnTo>
                    <a:pt x="2221992" y="3123438"/>
                  </a:lnTo>
                  <a:lnTo>
                    <a:pt x="2228088" y="3121152"/>
                  </a:lnTo>
                  <a:lnTo>
                    <a:pt x="1392910" y="621728"/>
                  </a:lnTo>
                  <a:lnTo>
                    <a:pt x="1778723" y="349161"/>
                  </a:lnTo>
                  <a:lnTo>
                    <a:pt x="1778508" y="349758"/>
                  </a:lnTo>
                  <a:lnTo>
                    <a:pt x="3471049" y="1014476"/>
                  </a:lnTo>
                  <a:lnTo>
                    <a:pt x="3467862" y="1014984"/>
                  </a:lnTo>
                  <a:lnTo>
                    <a:pt x="3790188" y="3121152"/>
                  </a:lnTo>
                  <a:lnTo>
                    <a:pt x="3809238" y="3118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1783" y="3767327"/>
              <a:ext cx="4773930" cy="30137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07074" y="2590038"/>
              <a:ext cx="225551" cy="2255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07813" y="1921814"/>
              <a:ext cx="225551" cy="2262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19194" y="2196846"/>
              <a:ext cx="225551" cy="2263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41035" y="3227832"/>
              <a:ext cx="225551" cy="2255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65425" y="3100578"/>
              <a:ext cx="1959610" cy="398145"/>
            </a:xfrm>
            <a:custGeom>
              <a:avLst/>
              <a:gdLst/>
              <a:ahLst/>
              <a:cxnLst/>
              <a:rect l="l" t="t" r="r" b="b"/>
              <a:pathLst>
                <a:path w="1959610" h="398145">
                  <a:moveTo>
                    <a:pt x="1959101" y="397763"/>
                  </a:moveTo>
                  <a:lnTo>
                    <a:pt x="1959101" y="0"/>
                  </a:lnTo>
                  <a:lnTo>
                    <a:pt x="0" y="0"/>
                  </a:lnTo>
                  <a:lnTo>
                    <a:pt x="0" y="397763"/>
                  </a:lnTo>
                  <a:lnTo>
                    <a:pt x="195910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21004" y="3116072"/>
            <a:ext cx="1140332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z="2000" spc="-65" dirty="0" smtClean="0">
                <a:latin typeface="Trebuchet MS"/>
                <a:cs typeface="Trebuchet MS"/>
              </a:rPr>
              <a:t> 支持向量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60728" y="3421379"/>
            <a:ext cx="4360545" cy="2565400"/>
          </a:xfrm>
          <a:custGeom>
            <a:avLst/>
            <a:gdLst/>
            <a:ahLst/>
            <a:cxnLst/>
            <a:rect l="l" t="t" r="r" b="b"/>
            <a:pathLst>
              <a:path w="4360545" h="2565400">
                <a:moveTo>
                  <a:pt x="67056" y="80010"/>
                </a:moveTo>
                <a:lnTo>
                  <a:pt x="41148" y="80010"/>
                </a:lnTo>
                <a:lnTo>
                  <a:pt x="41910" y="105918"/>
                </a:lnTo>
                <a:lnTo>
                  <a:pt x="67056" y="105156"/>
                </a:lnTo>
                <a:lnTo>
                  <a:pt x="67056" y="80010"/>
                </a:lnTo>
                <a:close/>
              </a:path>
              <a:path w="4360545" h="2565400">
                <a:moveTo>
                  <a:pt x="67818" y="130302"/>
                </a:moveTo>
                <a:lnTo>
                  <a:pt x="41910" y="131064"/>
                </a:lnTo>
                <a:lnTo>
                  <a:pt x="42672" y="156210"/>
                </a:lnTo>
                <a:lnTo>
                  <a:pt x="67818" y="156210"/>
                </a:lnTo>
                <a:lnTo>
                  <a:pt x="67818" y="130302"/>
                </a:lnTo>
                <a:close/>
              </a:path>
              <a:path w="4360545" h="2565400">
                <a:moveTo>
                  <a:pt x="68580" y="181356"/>
                </a:moveTo>
                <a:lnTo>
                  <a:pt x="43434" y="182118"/>
                </a:lnTo>
                <a:lnTo>
                  <a:pt x="43434" y="207264"/>
                </a:lnTo>
                <a:lnTo>
                  <a:pt x="68580" y="206502"/>
                </a:lnTo>
                <a:lnTo>
                  <a:pt x="68580" y="181356"/>
                </a:lnTo>
                <a:close/>
              </a:path>
              <a:path w="4360545" h="2565400">
                <a:moveTo>
                  <a:pt x="70104" y="257556"/>
                </a:moveTo>
                <a:lnTo>
                  <a:pt x="69342" y="232410"/>
                </a:lnTo>
                <a:lnTo>
                  <a:pt x="44196" y="232410"/>
                </a:lnTo>
                <a:lnTo>
                  <a:pt x="44196" y="258318"/>
                </a:lnTo>
                <a:lnTo>
                  <a:pt x="70104" y="257556"/>
                </a:lnTo>
                <a:close/>
              </a:path>
              <a:path w="4360545" h="2565400">
                <a:moveTo>
                  <a:pt x="70866" y="308610"/>
                </a:moveTo>
                <a:lnTo>
                  <a:pt x="70104" y="282702"/>
                </a:lnTo>
                <a:lnTo>
                  <a:pt x="44958" y="283464"/>
                </a:lnTo>
                <a:lnTo>
                  <a:pt x="44958" y="308610"/>
                </a:lnTo>
                <a:lnTo>
                  <a:pt x="70866" y="308610"/>
                </a:lnTo>
                <a:close/>
              </a:path>
              <a:path w="4360545" h="2565400">
                <a:moveTo>
                  <a:pt x="71628" y="358902"/>
                </a:moveTo>
                <a:lnTo>
                  <a:pt x="70866" y="333756"/>
                </a:lnTo>
                <a:lnTo>
                  <a:pt x="45720" y="334518"/>
                </a:lnTo>
                <a:lnTo>
                  <a:pt x="46482" y="359664"/>
                </a:lnTo>
                <a:lnTo>
                  <a:pt x="71628" y="358902"/>
                </a:lnTo>
                <a:close/>
              </a:path>
              <a:path w="4360545" h="2565400">
                <a:moveTo>
                  <a:pt x="118110" y="379476"/>
                </a:moveTo>
                <a:lnTo>
                  <a:pt x="115824" y="371856"/>
                </a:lnTo>
                <a:lnTo>
                  <a:pt x="109728" y="368808"/>
                </a:lnTo>
                <a:lnTo>
                  <a:pt x="103632" y="364998"/>
                </a:lnTo>
                <a:lnTo>
                  <a:pt x="96012" y="367284"/>
                </a:lnTo>
                <a:lnTo>
                  <a:pt x="92202" y="373380"/>
                </a:lnTo>
                <a:lnTo>
                  <a:pt x="72364" y="409168"/>
                </a:lnTo>
                <a:lnTo>
                  <a:pt x="71907" y="394055"/>
                </a:lnTo>
                <a:lnTo>
                  <a:pt x="71907" y="409981"/>
                </a:lnTo>
                <a:lnTo>
                  <a:pt x="60083" y="431304"/>
                </a:lnTo>
                <a:lnTo>
                  <a:pt x="57721" y="427418"/>
                </a:lnTo>
                <a:lnTo>
                  <a:pt x="57721" y="435559"/>
                </a:lnTo>
                <a:lnTo>
                  <a:pt x="57721" y="450342"/>
                </a:lnTo>
                <a:lnTo>
                  <a:pt x="57721" y="456438"/>
                </a:lnTo>
                <a:lnTo>
                  <a:pt x="49530" y="456438"/>
                </a:lnTo>
                <a:lnTo>
                  <a:pt x="49530" y="450342"/>
                </a:lnTo>
                <a:lnTo>
                  <a:pt x="49530" y="435800"/>
                </a:lnTo>
                <a:lnTo>
                  <a:pt x="57721" y="435559"/>
                </a:lnTo>
                <a:lnTo>
                  <a:pt x="57721" y="427418"/>
                </a:lnTo>
                <a:lnTo>
                  <a:pt x="47599" y="410718"/>
                </a:lnTo>
                <a:lnTo>
                  <a:pt x="71907" y="409981"/>
                </a:lnTo>
                <a:lnTo>
                  <a:pt x="71907" y="394055"/>
                </a:lnTo>
                <a:lnTo>
                  <a:pt x="71628" y="384810"/>
                </a:lnTo>
                <a:lnTo>
                  <a:pt x="46482" y="384810"/>
                </a:lnTo>
                <a:lnTo>
                  <a:pt x="47218" y="410083"/>
                </a:lnTo>
                <a:lnTo>
                  <a:pt x="25908" y="374904"/>
                </a:lnTo>
                <a:lnTo>
                  <a:pt x="22098" y="368808"/>
                </a:lnTo>
                <a:lnTo>
                  <a:pt x="14478" y="366522"/>
                </a:lnTo>
                <a:lnTo>
                  <a:pt x="2286" y="374142"/>
                </a:lnTo>
                <a:lnTo>
                  <a:pt x="0" y="381762"/>
                </a:lnTo>
                <a:lnTo>
                  <a:pt x="3810" y="387858"/>
                </a:lnTo>
                <a:lnTo>
                  <a:pt x="47244" y="459092"/>
                </a:lnTo>
                <a:lnTo>
                  <a:pt x="60960" y="481584"/>
                </a:lnTo>
                <a:lnTo>
                  <a:pt x="73152" y="459955"/>
                </a:lnTo>
                <a:lnTo>
                  <a:pt x="115062" y="385572"/>
                </a:lnTo>
                <a:lnTo>
                  <a:pt x="118110" y="379476"/>
                </a:lnTo>
                <a:close/>
              </a:path>
              <a:path w="4360545" h="2565400">
                <a:moveTo>
                  <a:pt x="342900" y="102108"/>
                </a:moveTo>
                <a:lnTo>
                  <a:pt x="337566" y="76962"/>
                </a:lnTo>
                <a:lnTo>
                  <a:pt x="312420" y="83058"/>
                </a:lnTo>
                <a:lnTo>
                  <a:pt x="318516" y="107442"/>
                </a:lnTo>
                <a:lnTo>
                  <a:pt x="342900" y="102108"/>
                </a:lnTo>
                <a:close/>
              </a:path>
              <a:path w="4360545" h="2565400">
                <a:moveTo>
                  <a:pt x="354330" y="151638"/>
                </a:moveTo>
                <a:lnTo>
                  <a:pt x="348996" y="126492"/>
                </a:lnTo>
                <a:lnTo>
                  <a:pt x="323850" y="132588"/>
                </a:lnTo>
                <a:lnTo>
                  <a:pt x="329946" y="156972"/>
                </a:lnTo>
                <a:lnTo>
                  <a:pt x="354330" y="151638"/>
                </a:lnTo>
                <a:close/>
              </a:path>
              <a:path w="4360545" h="2565400">
                <a:moveTo>
                  <a:pt x="365760" y="201168"/>
                </a:moveTo>
                <a:lnTo>
                  <a:pt x="360426" y="176022"/>
                </a:lnTo>
                <a:lnTo>
                  <a:pt x="335280" y="182118"/>
                </a:lnTo>
                <a:lnTo>
                  <a:pt x="340614" y="206502"/>
                </a:lnTo>
                <a:lnTo>
                  <a:pt x="365760" y="201168"/>
                </a:lnTo>
                <a:close/>
              </a:path>
              <a:path w="4360545" h="2565400">
                <a:moveTo>
                  <a:pt x="377190" y="250698"/>
                </a:moveTo>
                <a:lnTo>
                  <a:pt x="371094" y="225552"/>
                </a:lnTo>
                <a:lnTo>
                  <a:pt x="346710" y="231648"/>
                </a:lnTo>
                <a:lnTo>
                  <a:pt x="352044" y="256032"/>
                </a:lnTo>
                <a:lnTo>
                  <a:pt x="377190" y="250698"/>
                </a:lnTo>
                <a:close/>
              </a:path>
              <a:path w="4360545" h="2565400">
                <a:moveTo>
                  <a:pt x="388620" y="300228"/>
                </a:moveTo>
                <a:lnTo>
                  <a:pt x="382524" y="275082"/>
                </a:lnTo>
                <a:lnTo>
                  <a:pt x="358140" y="281178"/>
                </a:lnTo>
                <a:lnTo>
                  <a:pt x="363474" y="305562"/>
                </a:lnTo>
                <a:lnTo>
                  <a:pt x="388620" y="300228"/>
                </a:lnTo>
                <a:close/>
              </a:path>
              <a:path w="4360545" h="2565400">
                <a:moveTo>
                  <a:pt x="400050" y="349758"/>
                </a:moveTo>
                <a:lnTo>
                  <a:pt x="393954" y="324612"/>
                </a:lnTo>
                <a:lnTo>
                  <a:pt x="369570" y="330708"/>
                </a:lnTo>
                <a:lnTo>
                  <a:pt x="374904" y="355092"/>
                </a:lnTo>
                <a:lnTo>
                  <a:pt x="400050" y="349758"/>
                </a:lnTo>
                <a:close/>
              </a:path>
              <a:path w="4360545" h="2565400">
                <a:moveTo>
                  <a:pt x="410718" y="399288"/>
                </a:moveTo>
                <a:lnTo>
                  <a:pt x="405384" y="374142"/>
                </a:lnTo>
                <a:lnTo>
                  <a:pt x="381000" y="380238"/>
                </a:lnTo>
                <a:lnTo>
                  <a:pt x="386334" y="404622"/>
                </a:lnTo>
                <a:lnTo>
                  <a:pt x="410718" y="399288"/>
                </a:lnTo>
                <a:close/>
              </a:path>
              <a:path w="4360545" h="2565400">
                <a:moveTo>
                  <a:pt x="422148" y="448818"/>
                </a:moveTo>
                <a:lnTo>
                  <a:pt x="416814" y="423672"/>
                </a:lnTo>
                <a:lnTo>
                  <a:pt x="391668" y="429768"/>
                </a:lnTo>
                <a:lnTo>
                  <a:pt x="397764" y="454152"/>
                </a:lnTo>
                <a:lnTo>
                  <a:pt x="422148" y="448818"/>
                </a:lnTo>
                <a:close/>
              </a:path>
              <a:path w="4360545" h="2565400">
                <a:moveTo>
                  <a:pt x="433578" y="498348"/>
                </a:moveTo>
                <a:lnTo>
                  <a:pt x="428244" y="473202"/>
                </a:lnTo>
                <a:lnTo>
                  <a:pt x="403098" y="479298"/>
                </a:lnTo>
                <a:lnTo>
                  <a:pt x="409194" y="503682"/>
                </a:lnTo>
                <a:lnTo>
                  <a:pt x="433578" y="498348"/>
                </a:lnTo>
                <a:close/>
              </a:path>
              <a:path w="4360545" h="2565400">
                <a:moveTo>
                  <a:pt x="445008" y="547878"/>
                </a:moveTo>
                <a:lnTo>
                  <a:pt x="439674" y="522732"/>
                </a:lnTo>
                <a:lnTo>
                  <a:pt x="414528" y="528828"/>
                </a:lnTo>
                <a:lnTo>
                  <a:pt x="420624" y="553212"/>
                </a:lnTo>
                <a:lnTo>
                  <a:pt x="445008" y="547878"/>
                </a:lnTo>
                <a:close/>
              </a:path>
              <a:path w="4360545" h="2565400">
                <a:moveTo>
                  <a:pt x="456438" y="597408"/>
                </a:moveTo>
                <a:lnTo>
                  <a:pt x="450342" y="572262"/>
                </a:lnTo>
                <a:lnTo>
                  <a:pt x="425958" y="578358"/>
                </a:lnTo>
                <a:lnTo>
                  <a:pt x="431292" y="602742"/>
                </a:lnTo>
                <a:lnTo>
                  <a:pt x="456438" y="597408"/>
                </a:lnTo>
                <a:close/>
              </a:path>
              <a:path w="4360545" h="2565400">
                <a:moveTo>
                  <a:pt x="467868" y="646938"/>
                </a:moveTo>
                <a:lnTo>
                  <a:pt x="461772" y="621792"/>
                </a:lnTo>
                <a:lnTo>
                  <a:pt x="437388" y="627888"/>
                </a:lnTo>
                <a:lnTo>
                  <a:pt x="442722" y="652272"/>
                </a:lnTo>
                <a:lnTo>
                  <a:pt x="467868" y="646938"/>
                </a:lnTo>
                <a:close/>
              </a:path>
              <a:path w="4360545" h="2565400">
                <a:moveTo>
                  <a:pt x="479298" y="696468"/>
                </a:moveTo>
                <a:lnTo>
                  <a:pt x="473202" y="671322"/>
                </a:lnTo>
                <a:lnTo>
                  <a:pt x="448818" y="677418"/>
                </a:lnTo>
                <a:lnTo>
                  <a:pt x="454152" y="701802"/>
                </a:lnTo>
                <a:lnTo>
                  <a:pt x="479298" y="696468"/>
                </a:lnTo>
                <a:close/>
              </a:path>
              <a:path w="4360545" h="2565400">
                <a:moveTo>
                  <a:pt x="490728" y="745998"/>
                </a:moveTo>
                <a:lnTo>
                  <a:pt x="484632" y="720852"/>
                </a:lnTo>
                <a:lnTo>
                  <a:pt x="460248" y="726948"/>
                </a:lnTo>
                <a:lnTo>
                  <a:pt x="465582" y="751332"/>
                </a:lnTo>
                <a:lnTo>
                  <a:pt x="490728" y="745998"/>
                </a:lnTo>
                <a:close/>
              </a:path>
              <a:path w="4360545" h="2565400">
                <a:moveTo>
                  <a:pt x="501396" y="795528"/>
                </a:moveTo>
                <a:lnTo>
                  <a:pt x="496062" y="770382"/>
                </a:lnTo>
                <a:lnTo>
                  <a:pt x="470916" y="775716"/>
                </a:lnTo>
                <a:lnTo>
                  <a:pt x="477012" y="800862"/>
                </a:lnTo>
                <a:lnTo>
                  <a:pt x="501396" y="795528"/>
                </a:lnTo>
                <a:close/>
              </a:path>
              <a:path w="4360545" h="2565400">
                <a:moveTo>
                  <a:pt x="512826" y="845058"/>
                </a:moveTo>
                <a:lnTo>
                  <a:pt x="507492" y="819912"/>
                </a:lnTo>
                <a:lnTo>
                  <a:pt x="482346" y="825246"/>
                </a:lnTo>
                <a:lnTo>
                  <a:pt x="488442" y="850392"/>
                </a:lnTo>
                <a:lnTo>
                  <a:pt x="512826" y="845058"/>
                </a:lnTo>
                <a:close/>
              </a:path>
              <a:path w="4360545" h="2565400">
                <a:moveTo>
                  <a:pt x="524256" y="894588"/>
                </a:moveTo>
                <a:lnTo>
                  <a:pt x="518922" y="869442"/>
                </a:lnTo>
                <a:lnTo>
                  <a:pt x="493776" y="874776"/>
                </a:lnTo>
                <a:lnTo>
                  <a:pt x="499872" y="899922"/>
                </a:lnTo>
                <a:lnTo>
                  <a:pt x="524256" y="894588"/>
                </a:lnTo>
                <a:close/>
              </a:path>
              <a:path w="4360545" h="2565400">
                <a:moveTo>
                  <a:pt x="535686" y="944118"/>
                </a:moveTo>
                <a:lnTo>
                  <a:pt x="530352" y="918972"/>
                </a:lnTo>
                <a:lnTo>
                  <a:pt x="505206" y="924306"/>
                </a:lnTo>
                <a:lnTo>
                  <a:pt x="511302" y="949452"/>
                </a:lnTo>
                <a:lnTo>
                  <a:pt x="535686" y="944118"/>
                </a:lnTo>
                <a:close/>
              </a:path>
              <a:path w="4360545" h="2565400">
                <a:moveTo>
                  <a:pt x="547116" y="992886"/>
                </a:moveTo>
                <a:lnTo>
                  <a:pt x="541020" y="968502"/>
                </a:lnTo>
                <a:lnTo>
                  <a:pt x="516636" y="973836"/>
                </a:lnTo>
                <a:lnTo>
                  <a:pt x="521970" y="998982"/>
                </a:lnTo>
                <a:lnTo>
                  <a:pt x="547116" y="992886"/>
                </a:lnTo>
                <a:close/>
              </a:path>
              <a:path w="4360545" h="2565400">
                <a:moveTo>
                  <a:pt x="558546" y="1042416"/>
                </a:moveTo>
                <a:lnTo>
                  <a:pt x="552450" y="1018032"/>
                </a:lnTo>
                <a:lnTo>
                  <a:pt x="528066" y="1023366"/>
                </a:lnTo>
                <a:lnTo>
                  <a:pt x="533400" y="1048512"/>
                </a:lnTo>
                <a:lnTo>
                  <a:pt x="558546" y="1042416"/>
                </a:lnTo>
                <a:close/>
              </a:path>
              <a:path w="4360545" h="2565400">
                <a:moveTo>
                  <a:pt x="569976" y="1091946"/>
                </a:moveTo>
                <a:lnTo>
                  <a:pt x="563880" y="1067562"/>
                </a:lnTo>
                <a:lnTo>
                  <a:pt x="539496" y="1072896"/>
                </a:lnTo>
                <a:lnTo>
                  <a:pt x="544830" y="1098042"/>
                </a:lnTo>
                <a:lnTo>
                  <a:pt x="569976" y="1091946"/>
                </a:lnTo>
                <a:close/>
              </a:path>
              <a:path w="4360545" h="2565400">
                <a:moveTo>
                  <a:pt x="581406" y="1141476"/>
                </a:moveTo>
                <a:lnTo>
                  <a:pt x="575310" y="1117092"/>
                </a:lnTo>
                <a:lnTo>
                  <a:pt x="550926" y="1122426"/>
                </a:lnTo>
                <a:lnTo>
                  <a:pt x="556260" y="1147572"/>
                </a:lnTo>
                <a:lnTo>
                  <a:pt x="581406" y="1141476"/>
                </a:lnTo>
                <a:close/>
              </a:path>
              <a:path w="4360545" h="2565400">
                <a:moveTo>
                  <a:pt x="592074" y="1191006"/>
                </a:moveTo>
                <a:lnTo>
                  <a:pt x="586740" y="1166622"/>
                </a:lnTo>
                <a:lnTo>
                  <a:pt x="561594" y="1171956"/>
                </a:lnTo>
                <a:lnTo>
                  <a:pt x="567690" y="1197102"/>
                </a:lnTo>
                <a:lnTo>
                  <a:pt x="592074" y="1191006"/>
                </a:lnTo>
                <a:close/>
              </a:path>
              <a:path w="4360545" h="2565400">
                <a:moveTo>
                  <a:pt x="603504" y="1240536"/>
                </a:moveTo>
                <a:lnTo>
                  <a:pt x="598170" y="1216152"/>
                </a:lnTo>
                <a:lnTo>
                  <a:pt x="573024" y="1221486"/>
                </a:lnTo>
                <a:lnTo>
                  <a:pt x="579120" y="1246632"/>
                </a:lnTo>
                <a:lnTo>
                  <a:pt x="603504" y="1240536"/>
                </a:lnTo>
                <a:close/>
              </a:path>
              <a:path w="4360545" h="2565400">
                <a:moveTo>
                  <a:pt x="614934" y="1290066"/>
                </a:moveTo>
                <a:lnTo>
                  <a:pt x="609600" y="1265682"/>
                </a:lnTo>
                <a:lnTo>
                  <a:pt x="584454" y="1271016"/>
                </a:lnTo>
                <a:lnTo>
                  <a:pt x="590550" y="1296162"/>
                </a:lnTo>
                <a:lnTo>
                  <a:pt x="614934" y="1290066"/>
                </a:lnTo>
                <a:close/>
              </a:path>
              <a:path w="4360545" h="2565400">
                <a:moveTo>
                  <a:pt x="626364" y="1339596"/>
                </a:moveTo>
                <a:lnTo>
                  <a:pt x="621030" y="1315212"/>
                </a:lnTo>
                <a:lnTo>
                  <a:pt x="595884" y="1320546"/>
                </a:lnTo>
                <a:lnTo>
                  <a:pt x="601980" y="1345692"/>
                </a:lnTo>
                <a:lnTo>
                  <a:pt x="626364" y="1339596"/>
                </a:lnTo>
                <a:close/>
              </a:path>
              <a:path w="4360545" h="2565400">
                <a:moveTo>
                  <a:pt x="637794" y="1389126"/>
                </a:moveTo>
                <a:lnTo>
                  <a:pt x="631698" y="1364742"/>
                </a:lnTo>
                <a:lnTo>
                  <a:pt x="607314" y="1370076"/>
                </a:lnTo>
                <a:lnTo>
                  <a:pt x="612648" y="1395222"/>
                </a:lnTo>
                <a:lnTo>
                  <a:pt x="637794" y="1389126"/>
                </a:lnTo>
                <a:close/>
              </a:path>
              <a:path w="4360545" h="2565400">
                <a:moveTo>
                  <a:pt x="649224" y="1438656"/>
                </a:moveTo>
                <a:lnTo>
                  <a:pt x="643128" y="1414272"/>
                </a:lnTo>
                <a:lnTo>
                  <a:pt x="618744" y="1419606"/>
                </a:lnTo>
                <a:lnTo>
                  <a:pt x="624078" y="1444752"/>
                </a:lnTo>
                <a:lnTo>
                  <a:pt x="649224" y="1438656"/>
                </a:lnTo>
                <a:close/>
              </a:path>
              <a:path w="4360545" h="2565400">
                <a:moveTo>
                  <a:pt x="660654" y="1488186"/>
                </a:moveTo>
                <a:lnTo>
                  <a:pt x="654558" y="1463802"/>
                </a:lnTo>
                <a:lnTo>
                  <a:pt x="630174" y="1469136"/>
                </a:lnTo>
                <a:lnTo>
                  <a:pt x="635508" y="1494282"/>
                </a:lnTo>
                <a:lnTo>
                  <a:pt x="660654" y="1488186"/>
                </a:lnTo>
                <a:close/>
              </a:path>
              <a:path w="4360545" h="2565400">
                <a:moveTo>
                  <a:pt x="671322" y="1537716"/>
                </a:moveTo>
                <a:lnTo>
                  <a:pt x="665988" y="1513332"/>
                </a:lnTo>
                <a:lnTo>
                  <a:pt x="641604" y="1518666"/>
                </a:lnTo>
                <a:lnTo>
                  <a:pt x="646938" y="1543812"/>
                </a:lnTo>
                <a:lnTo>
                  <a:pt x="671322" y="1537716"/>
                </a:lnTo>
                <a:close/>
              </a:path>
              <a:path w="4360545" h="2565400">
                <a:moveTo>
                  <a:pt x="682752" y="1587246"/>
                </a:moveTo>
                <a:lnTo>
                  <a:pt x="677418" y="1562862"/>
                </a:lnTo>
                <a:lnTo>
                  <a:pt x="652272" y="1568196"/>
                </a:lnTo>
                <a:lnTo>
                  <a:pt x="658368" y="1593342"/>
                </a:lnTo>
                <a:lnTo>
                  <a:pt x="682752" y="1587246"/>
                </a:lnTo>
                <a:close/>
              </a:path>
              <a:path w="4360545" h="2565400">
                <a:moveTo>
                  <a:pt x="694182" y="1636776"/>
                </a:moveTo>
                <a:lnTo>
                  <a:pt x="688848" y="1612392"/>
                </a:lnTo>
                <a:lnTo>
                  <a:pt x="663702" y="1617726"/>
                </a:lnTo>
                <a:lnTo>
                  <a:pt x="669798" y="1642872"/>
                </a:lnTo>
                <a:lnTo>
                  <a:pt x="694182" y="1636776"/>
                </a:lnTo>
                <a:close/>
              </a:path>
              <a:path w="4360545" h="2565400">
                <a:moveTo>
                  <a:pt x="705612" y="1686306"/>
                </a:moveTo>
                <a:lnTo>
                  <a:pt x="700278" y="1661922"/>
                </a:lnTo>
                <a:lnTo>
                  <a:pt x="675132" y="1667256"/>
                </a:lnTo>
                <a:lnTo>
                  <a:pt x="681228" y="1692402"/>
                </a:lnTo>
                <a:lnTo>
                  <a:pt x="705612" y="1686306"/>
                </a:lnTo>
                <a:close/>
              </a:path>
              <a:path w="4360545" h="2565400">
                <a:moveTo>
                  <a:pt x="717042" y="1735836"/>
                </a:moveTo>
                <a:lnTo>
                  <a:pt x="711708" y="1711452"/>
                </a:lnTo>
                <a:lnTo>
                  <a:pt x="686562" y="1716786"/>
                </a:lnTo>
                <a:lnTo>
                  <a:pt x="691896" y="1741932"/>
                </a:lnTo>
                <a:lnTo>
                  <a:pt x="717042" y="1735836"/>
                </a:lnTo>
                <a:close/>
              </a:path>
              <a:path w="4360545" h="2565400">
                <a:moveTo>
                  <a:pt x="728472" y="1785366"/>
                </a:moveTo>
                <a:lnTo>
                  <a:pt x="722376" y="1760982"/>
                </a:lnTo>
                <a:lnTo>
                  <a:pt x="697992" y="1766316"/>
                </a:lnTo>
                <a:lnTo>
                  <a:pt x="703326" y="1791462"/>
                </a:lnTo>
                <a:lnTo>
                  <a:pt x="728472" y="1785366"/>
                </a:lnTo>
                <a:close/>
              </a:path>
              <a:path w="4360545" h="2565400">
                <a:moveTo>
                  <a:pt x="739902" y="1834896"/>
                </a:moveTo>
                <a:lnTo>
                  <a:pt x="733806" y="1810512"/>
                </a:lnTo>
                <a:lnTo>
                  <a:pt x="709422" y="1815846"/>
                </a:lnTo>
                <a:lnTo>
                  <a:pt x="714756" y="1840992"/>
                </a:lnTo>
                <a:lnTo>
                  <a:pt x="739902" y="1834896"/>
                </a:lnTo>
                <a:close/>
              </a:path>
              <a:path w="4360545" h="2565400">
                <a:moveTo>
                  <a:pt x="751332" y="1884426"/>
                </a:moveTo>
                <a:lnTo>
                  <a:pt x="745236" y="1860042"/>
                </a:lnTo>
                <a:lnTo>
                  <a:pt x="720852" y="1865376"/>
                </a:lnTo>
                <a:lnTo>
                  <a:pt x="726186" y="1890522"/>
                </a:lnTo>
                <a:lnTo>
                  <a:pt x="751332" y="1884426"/>
                </a:lnTo>
                <a:close/>
              </a:path>
              <a:path w="4360545" h="2565400">
                <a:moveTo>
                  <a:pt x="762000" y="1933956"/>
                </a:moveTo>
                <a:lnTo>
                  <a:pt x="756666" y="1909572"/>
                </a:lnTo>
                <a:lnTo>
                  <a:pt x="732282" y="1914906"/>
                </a:lnTo>
                <a:lnTo>
                  <a:pt x="737616" y="1940052"/>
                </a:lnTo>
                <a:lnTo>
                  <a:pt x="762000" y="1933956"/>
                </a:lnTo>
                <a:close/>
              </a:path>
              <a:path w="4360545" h="2565400">
                <a:moveTo>
                  <a:pt x="773430" y="1983486"/>
                </a:moveTo>
                <a:lnTo>
                  <a:pt x="768096" y="1959102"/>
                </a:lnTo>
                <a:lnTo>
                  <a:pt x="742950" y="1964436"/>
                </a:lnTo>
                <a:lnTo>
                  <a:pt x="749046" y="1989582"/>
                </a:lnTo>
                <a:lnTo>
                  <a:pt x="773430" y="1983486"/>
                </a:lnTo>
                <a:close/>
              </a:path>
              <a:path w="4360545" h="2565400">
                <a:moveTo>
                  <a:pt x="784860" y="2033016"/>
                </a:moveTo>
                <a:lnTo>
                  <a:pt x="779526" y="2008632"/>
                </a:lnTo>
                <a:lnTo>
                  <a:pt x="754380" y="2013966"/>
                </a:lnTo>
                <a:lnTo>
                  <a:pt x="760476" y="2039112"/>
                </a:lnTo>
                <a:lnTo>
                  <a:pt x="784860" y="2033016"/>
                </a:lnTo>
                <a:close/>
              </a:path>
              <a:path w="4360545" h="2565400">
                <a:moveTo>
                  <a:pt x="796290" y="2082546"/>
                </a:moveTo>
                <a:lnTo>
                  <a:pt x="790956" y="2058162"/>
                </a:lnTo>
                <a:lnTo>
                  <a:pt x="765810" y="2063496"/>
                </a:lnTo>
                <a:lnTo>
                  <a:pt x="771906" y="2088642"/>
                </a:lnTo>
                <a:lnTo>
                  <a:pt x="796290" y="2082546"/>
                </a:lnTo>
                <a:close/>
              </a:path>
              <a:path w="4360545" h="2565400">
                <a:moveTo>
                  <a:pt x="807720" y="2132076"/>
                </a:moveTo>
                <a:lnTo>
                  <a:pt x="802386" y="2107692"/>
                </a:lnTo>
                <a:lnTo>
                  <a:pt x="777240" y="2113026"/>
                </a:lnTo>
                <a:lnTo>
                  <a:pt x="782574" y="2138172"/>
                </a:lnTo>
                <a:lnTo>
                  <a:pt x="807720" y="2132076"/>
                </a:lnTo>
                <a:close/>
              </a:path>
              <a:path w="4360545" h="2565400">
                <a:moveTo>
                  <a:pt x="849630" y="2106930"/>
                </a:moveTo>
                <a:lnTo>
                  <a:pt x="845820" y="2100072"/>
                </a:lnTo>
                <a:lnTo>
                  <a:pt x="832104" y="2095500"/>
                </a:lnTo>
                <a:lnTo>
                  <a:pt x="825246" y="2099310"/>
                </a:lnTo>
                <a:lnTo>
                  <a:pt x="822960" y="2106168"/>
                </a:lnTo>
                <a:lnTo>
                  <a:pt x="806742" y="2158606"/>
                </a:lnTo>
                <a:lnTo>
                  <a:pt x="795464" y="2161070"/>
                </a:lnTo>
                <a:lnTo>
                  <a:pt x="757428" y="2120646"/>
                </a:lnTo>
                <a:lnTo>
                  <a:pt x="752856" y="2116074"/>
                </a:lnTo>
                <a:lnTo>
                  <a:pt x="745236" y="2115312"/>
                </a:lnTo>
                <a:lnTo>
                  <a:pt x="739902" y="2120646"/>
                </a:lnTo>
                <a:lnTo>
                  <a:pt x="734568" y="2125218"/>
                </a:lnTo>
                <a:lnTo>
                  <a:pt x="734568" y="2133600"/>
                </a:lnTo>
                <a:lnTo>
                  <a:pt x="739140" y="2138172"/>
                </a:lnTo>
                <a:lnTo>
                  <a:pt x="788670" y="2191207"/>
                </a:lnTo>
                <a:lnTo>
                  <a:pt x="797052" y="2200186"/>
                </a:lnTo>
                <a:lnTo>
                  <a:pt x="814578" y="2218944"/>
                </a:lnTo>
                <a:lnTo>
                  <a:pt x="818388" y="2206726"/>
                </a:lnTo>
                <a:lnTo>
                  <a:pt x="819150" y="2204275"/>
                </a:lnTo>
                <a:lnTo>
                  <a:pt x="847344" y="2113788"/>
                </a:lnTo>
                <a:lnTo>
                  <a:pt x="849630" y="2106930"/>
                </a:lnTo>
                <a:close/>
              </a:path>
              <a:path w="4360545" h="2565400">
                <a:moveTo>
                  <a:pt x="871728" y="20574"/>
                </a:moveTo>
                <a:lnTo>
                  <a:pt x="856488" y="0"/>
                </a:lnTo>
                <a:lnTo>
                  <a:pt x="835914" y="16002"/>
                </a:lnTo>
                <a:lnTo>
                  <a:pt x="851916" y="35814"/>
                </a:lnTo>
                <a:lnTo>
                  <a:pt x="871728" y="20574"/>
                </a:lnTo>
                <a:close/>
              </a:path>
              <a:path w="4360545" h="2565400">
                <a:moveTo>
                  <a:pt x="902970" y="60198"/>
                </a:moveTo>
                <a:lnTo>
                  <a:pt x="887730" y="40386"/>
                </a:lnTo>
                <a:lnTo>
                  <a:pt x="867156" y="55626"/>
                </a:lnTo>
                <a:lnTo>
                  <a:pt x="883158" y="76200"/>
                </a:lnTo>
                <a:lnTo>
                  <a:pt x="902970" y="60198"/>
                </a:lnTo>
                <a:close/>
              </a:path>
              <a:path w="4360545" h="2565400">
                <a:moveTo>
                  <a:pt x="934212" y="100584"/>
                </a:moveTo>
                <a:lnTo>
                  <a:pt x="918210" y="80772"/>
                </a:lnTo>
                <a:lnTo>
                  <a:pt x="898398" y="96012"/>
                </a:lnTo>
                <a:lnTo>
                  <a:pt x="914400" y="115824"/>
                </a:lnTo>
                <a:lnTo>
                  <a:pt x="934212" y="100584"/>
                </a:lnTo>
                <a:close/>
              </a:path>
              <a:path w="4360545" h="2565400">
                <a:moveTo>
                  <a:pt x="965454" y="140208"/>
                </a:moveTo>
                <a:lnTo>
                  <a:pt x="949452" y="120396"/>
                </a:lnTo>
                <a:lnTo>
                  <a:pt x="929640" y="136398"/>
                </a:lnTo>
                <a:lnTo>
                  <a:pt x="944880" y="156210"/>
                </a:lnTo>
                <a:lnTo>
                  <a:pt x="965454" y="140208"/>
                </a:lnTo>
                <a:close/>
              </a:path>
              <a:path w="4360545" h="2565400">
                <a:moveTo>
                  <a:pt x="996696" y="180594"/>
                </a:moveTo>
                <a:lnTo>
                  <a:pt x="980694" y="160782"/>
                </a:lnTo>
                <a:lnTo>
                  <a:pt x="960882" y="176022"/>
                </a:lnTo>
                <a:lnTo>
                  <a:pt x="976122" y="196596"/>
                </a:lnTo>
                <a:lnTo>
                  <a:pt x="996696" y="180594"/>
                </a:lnTo>
                <a:close/>
              </a:path>
              <a:path w="4360545" h="2565400">
                <a:moveTo>
                  <a:pt x="1027938" y="220980"/>
                </a:moveTo>
                <a:lnTo>
                  <a:pt x="1011936" y="200406"/>
                </a:lnTo>
                <a:lnTo>
                  <a:pt x="992124" y="216408"/>
                </a:lnTo>
                <a:lnTo>
                  <a:pt x="1007364" y="236220"/>
                </a:lnTo>
                <a:lnTo>
                  <a:pt x="1027938" y="220980"/>
                </a:lnTo>
                <a:close/>
              </a:path>
              <a:path w="4360545" h="2565400">
                <a:moveTo>
                  <a:pt x="1058418" y="260604"/>
                </a:moveTo>
                <a:lnTo>
                  <a:pt x="1043178" y="240792"/>
                </a:lnTo>
                <a:lnTo>
                  <a:pt x="1023366" y="256794"/>
                </a:lnTo>
                <a:lnTo>
                  <a:pt x="1038606" y="276606"/>
                </a:lnTo>
                <a:lnTo>
                  <a:pt x="1058418" y="260604"/>
                </a:lnTo>
                <a:close/>
              </a:path>
              <a:path w="4360545" h="2565400">
                <a:moveTo>
                  <a:pt x="1089660" y="300990"/>
                </a:moveTo>
                <a:lnTo>
                  <a:pt x="1074420" y="281178"/>
                </a:lnTo>
                <a:lnTo>
                  <a:pt x="1054608" y="296418"/>
                </a:lnTo>
                <a:lnTo>
                  <a:pt x="1069848" y="316992"/>
                </a:lnTo>
                <a:lnTo>
                  <a:pt x="1089660" y="300990"/>
                </a:lnTo>
                <a:close/>
              </a:path>
              <a:path w="4360545" h="2565400">
                <a:moveTo>
                  <a:pt x="1120902" y="341376"/>
                </a:moveTo>
                <a:lnTo>
                  <a:pt x="1105662" y="320802"/>
                </a:lnTo>
                <a:lnTo>
                  <a:pt x="1085850" y="336804"/>
                </a:lnTo>
                <a:lnTo>
                  <a:pt x="1101090" y="356616"/>
                </a:lnTo>
                <a:lnTo>
                  <a:pt x="1120902" y="341376"/>
                </a:lnTo>
                <a:close/>
              </a:path>
              <a:path w="4360545" h="2565400">
                <a:moveTo>
                  <a:pt x="1152144" y="381000"/>
                </a:moveTo>
                <a:lnTo>
                  <a:pt x="1136904" y="361188"/>
                </a:lnTo>
                <a:lnTo>
                  <a:pt x="1116330" y="376428"/>
                </a:lnTo>
                <a:lnTo>
                  <a:pt x="1132332" y="397002"/>
                </a:lnTo>
                <a:lnTo>
                  <a:pt x="1152144" y="381000"/>
                </a:lnTo>
                <a:close/>
              </a:path>
              <a:path w="4360545" h="2565400">
                <a:moveTo>
                  <a:pt x="1183386" y="421386"/>
                </a:moveTo>
                <a:lnTo>
                  <a:pt x="1168146" y="401574"/>
                </a:lnTo>
                <a:lnTo>
                  <a:pt x="1147572" y="416814"/>
                </a:lnTo>
                <a:lnTo>
                  <a:pt x="1163574" y="436626"/>
                </a:lnTo>
                <a:lnTo>
                  <a:pt x="1183386" y="421386"/>
                </a:lnTo>
                <a:close/>
              </a:path>
              <a:path w="4360545" h="2565400">
                <a:moveTo>
                  <a:pt x="1214628" y="461772"/>
                </a:moveTo>
                <a:lnTo>
                  <a:pt x="1199388" y="441198"/>
                </a:lnTo>
                <a:lnTo>
                  <a:pt x="1178814" y="457200"/>
                </a:lnTo>
                <a:lnTo>
                  <a:pt x="1194816" y="477012"/>
                </a:lnTo>
                <a:lnTo>
                  <a:pt x="1214628" y="461772"/>
                </a:lnTo>
                <a:close/>
              </a:path>
              <a:path w="4360545" h="2565400">
                <a:moveTo>
                  <a:pt x="1245870" y="501396"/>
                </a:moveTo>
                <a:lnTo>
                  <a:pt x="1229868" y="481584"/>
                </a:lnTo>
                <a:lnTo>
                  <a:pt x="1210056" y="496824"/>
                </a:lnTo>
                <a:lnTo>
                  <a:pt x="1226058" y="517398"/>
                </a:lnTo>
                <a:lnTo>
                  <a:pt x="1245870" y="501396"/>
                </a:lnTo>
                <a:close/>
              </a:path>
              <a:path w="4360545" h="2565400">
                <a:moveTo>
                  <a:pt x="1277112" y="541782"/>
                </a:moveTo>
                <a:lnTo>
                  <a:pt x="1261110" y="521970"/>
                </a:lnTo>
                <a:lnTo>
                  <a:pt x="1241298" y="537210"/>
                </a:lnTo>
                <a:lnTo>
                  <a:pt x="1256538" y="557022"/>
                </a:lnTo>
                <a:lnTo>
                  <a:pt x="1277112" y="541782"/>
                </a:lnTo>
                <a:close/>
              </a:path>
              <a:path w="4360545" h="2565400">
                <a:moveTo>
                  <a:pt x="1308354" y="582168"/>
                </a:moveTo>
                <a:lnTo>
                  <a:pt x="1292352" y="561594"/>
                </a:lnTo>
                <a:lnTo>
                  <a:pt x="1272540" y="577596"/>
                </a:lnTo>
                <a:lnTo>
                  <a:pt x="1287780" y="597408"/>
                </a:lnTo>
                <a:lnTo>
                  <a:pt x="1308354" y="582168"/>
                </a:lnTo>
                <a:close/>
              </a:path>
              <a:path w="4360545" h="2565400">
                <a:moveTo>
                  <a:pt x="1339596" y="621792"/>
                </a:moveTo>
                <a:lnTo>
                  <a:pt x="1323594" y="601980"/>
                </a:lnTo>
                <a:lnTo>
                  <a:pt x="1303782" y="617220"/>
                </a:lnTo>
                <a:lnTo>
                  <a:pt x="1319022" y="637794"/>
                </a:lnTo>
                <a:lnTo>
                  <a:pt x="1339596" y="621792"/>
                </a:lnTo>
                <a:close/>
              </a:path>
              <a:path w="4360545" h="2565400">
                <a:moveTo>
                  <a:pt x="1370838" y="662178"/>
                </a:moveTo>
                <a:lnTo>
                  <a:pt x="1354836" y="642366"/>
                </a:lnTo>
                <a:lnTo>
                  <a:pt x="1335024" y="657606"/>
                </a:lnTo>
                <a:lnTo>
                  <a:pt x="1350264" y="677418"/>
                </a:lnTo>
                <a:lnTo>
                  <a:pt x="1370838" y="662178"/>
                </a:lnTo>
                <a:close/>
              </a:path>
              <a:path w="4360545" h="2565400">
                <a:moveTo>
                  <a:pt x="1401318" y="702564"/>
                </a:moveTo>
                <a:lnTo>
                  <a:pt x="1386078" y="681990"/>
                </a:lnTo>
                <a:lnTo>
                  <a:pt x="1366266" y="697992"/>
                </a:lnTo>
                <a:lnTo>
                  <a:pt x="1381506" y="717804"/>
                </a:lnTo>
                <a:lnTo>
                  <a:pt x="1401318" y="702564"/>
                </a:lnTo>
                <a:close/>
              </a:path>
              <a:path w="4360545" h="2565400">
                <a:moveTo>
                  <a:pt x="1432560" y="742188"/>
                </a:moveTo>
                <a:lnTo>
                  <a:pt x="1417320" y="722376"/>
                </a:lnTo>
                <a:lnTo>
                  <a:pt x="1397508" y="737616"/>
                </a:lnTo>
                <a:lnTo>
                  <a:pt x="1412748" y="758190"/>
                </a:lnTo>
                <a:lnTo>
                  <a:pt x="1432560" y="742188"/>
                </a:lnTo>
                <a:close/>
              </a:path>
              <a:path w="4360545" h="2565400">
                <a:moveTo>
                  <a:pt x="1463802" y="782574"/>
                </a:moveTo>
                <a:lnTo>
                  <a:pt x="1448562" y="762000"/>
                </a:lnTo>
                <a:lnTo>
                  <a:pt x="1427988" y="778002"/>
                </a:lnTo>
                <a:lnTo>
                  <a:pt x="1443990" y="797814"/>
                </a:lnTo>
                <a:lnTo>
                  <a:pt x="1463802" y="782574"/>
                </a:lnTo>
                <a:close/>
              </a:path>
              <a:path w="4360545" h="2565400">
                <a:moveTo>
                  <a:pt x="1495044" y="822198"/>
                </a:moveTo>
                <a:lnTo>
                  <a:pt x="1479804" y="802386"/>
                </a:lnTo>
                <a:lnTo>
                  <a:pt x="1459230" y="818388"/>
                </a:lnTo>
                <a:lnTo>
                  <a:pt x="1475232" y="838200"/>
                </a:lnTo>
                <a:lnTo>
                  <a:pt x="1495044" y="822198"/>
                </a:lnTo>
                <a:close/>
              </a:path>
              <a:path w="4360545" h="2565400">
                <a:moveTo>
                  <a:pt x="1526286" y="862584"/>
                </a:moveTo>
                <a:lnTo>
                  <a:pt x="1511046" y="842772"/>
                </a:lnTo>
                <a:lnTo>
                  <a:pt x="1490472" y="858012"/>
                </a:lnTo>
                <a:lnTo>
                  <a:pt x="1506474" y="878586"/>
                </a:lnTo>
                <a:lnTo>
                  <a:pt x="1526286" y="862584"/>
                </a:lnTo>
                <a:close/>
              </a:path>
              <a:path w="4360545" h="2565400">
                <a:moveTo>
                  <a:pt x="1557528" y="902970"/>
                </a:moveTo>
                <a:lnTo>
                  <a:pt x="1541526" y="882396"/>
                </a:lnTo>
                <a:lnTo>
                  <a:pt x="1521714" y="898398"/>
                </a:lnTo>
                <a:lnTo>
                  <a:pt x="1537716" y="918210"/>
                </a:lnTo>
                <a:lnTo>
                  <a:pt x="1557528" y="902970"/>
                </a:lnTo>
                <a:close/>
              </a:path>
              <a:path w="4360545" h="2565400">
                <a:moveTo>
                  <a:pt x="1588770" y="942594"/>
                </a:moveTo>
                <a:lnTo>
                  <a:pt x="1572768" y="922782"/>
                </a:lnTo>
                <a:lnTo>
                  <a:pt x="1552956" y="938784"/>
                </a:lnTo>
                <a:lnTo>
                  <a:pt x="1568958" y="958596"/>
                </a:lnTo>
                <a:lnTo>
                  <a:pt x="1588770" y="942594"/>
                </a:lnTo>
                <a:close/>
              </a:path>
              <a:path w="4360545" h="2565400">
                <a:moveTo>
                  <a:pt x="1620012" y="982980"/>
                </a:moveTo>
                <a:lnTo>
                  <a:pt x="1604010" y="963168"/>
                </a:lnTo>
                <a:lnTo>
                  <a:pt x="1584198" y="978408"/>
                </a:lnTo>
                <a:lnTo>
                  <a:pt x="1599438" y="998220"/>
                </a:lnTo>
                <a:lnTo>
                  <a:pt x="1620012" y="982980"/>
                </a:lnTo>
                <a:close/>
              </a:path>
              <a:path w="4360545" h="2565400">
                <a:moveTo>
                  <a:pt x="1651254" y="1023366"/>
                </a:moveTo>
                <a:lnTo>
                  <a:pt x="1635252" y="1002792"/>
                </a:lnTo>
                <a:lnTo>
                  <a:pt x="1615440" y="1018794"/>
                </a:lnTo>
                <a:lnTo>
                  <a:pt x="1630680" y="1038606"/>
                </a:lnTo>
                <a:lnTo>
                  <a:pt x="1651254" y="1023366"/>
                </a:lnTo>
                <a:close/>
              </a:path>
              <a:path w="4360545" h="2565400">
                <a:moveTo>
                  <a:pt x="1682496" y="1062990"/>
                </a:moveTo>
                <a:lnTo>
                  <a:pt x="1666494" y="1043178"/>
                </a:lnTo>
                <a:lnTo>
                  <a:pt x="1646682" y="1058418"/>
                </a:lnTo>
                <a:lnTo>
                  <a:pt x="1661922" y="1078992"/>
                </a:lnTo>
                <a:lnTo>
                  <a:pt x="1682496" y="1062990"/>
                </a:lnTo>
                <a:close/>
              </a:path>
              <a:path w="4360545" h="2565400">
                <a:moveTo>
                  <a:pt x="1712976" y="1103376"/>
                </a:moveTo>
                <a:lnTo>
                  <a:pt x="1697736" y="1083564"/>
                </a:lnTo>
                <a:lnTo>
                  <a:pt x="1677924" y="1098804"/>
                </a:lnTo>
                <a:lnTo>
                  <a:pt x="1693164" y="1118616"/>
                </a:lnTo>
                <a:lnTo>
                  <a:pt x="1712976" y="1103376"/>
                </a:lnTo>
                <a:close/>
              </a:path>
              <a:path w="4360545" h="2565400">
                <a:moveTo>
                  <a:pt x="1744218" y="1143762"/>
                </a:moveTo>
                <a:lnTo>
                  <a:pt x="1728978" y="1123188"/>
                </a:lnTo>
                <a:lnTo>
                  <a:pt x="1709166" y="1139190"/>
                </a:lnTo>
                <a:lnTo>
                  <a:pt x="1724406" y="1159002"/>
                </a:lnTo>
                <a:lnTo>
                  <a:pt x="1744218" y="1143762"/>
                </a:lnTo>
                <a:close/>
              </a:path>
              <a:path w="4360545" h="2565400">
                <a:moveTo>
                  <a:pt x="1775460" y="1183386"/>
                </a:moveTo>
                <a:lnTo>
                  <a:pt x="1760220" y="1163574"/>
                </a:lnTo>
                <a:lnTo>
                  <a:pt x="1739646" y="1178814"/>
                </a:lnTo>
                <a:lnTo>
                  <a:pt x="1755648" y="1199388"/>
                </a:lnTo>
                <a:lnTo>
                  <a:pt x="1775460" y="1183386"/>
                </a:lnTo>
                <a:close/>
              </a:path>
              <a:path w="4360545" h="2565400">
                <a:moveTo>
                  <a:pt x="1806702" y="1223772"/>
                </a:moveTo>
                <a:lnTo>
                  <a:pt x="1791462" y="1203960"/>
                </a:lnTo>
                <a:lnTo>
                  <a:pt x="1770888" y="1219200"/>
                </a:lnTo>
                <a:lnTo>
                  <a:pt x="1786890" y="1239012"/>
                </a:lnTo>
                <a:lnTo>
                  <a:pt x="1806702" y="1223772"/>
                </a:lnTo>
                <a:close/>
              </a:path>
              <a:path w="4360545" h="2565400">
                <a:moveTo>
                  <a:pt x="1815846" y="2547366"/>
                </a:moveTo>
                <a:lnTo>
                  <a:pt x="1812036" y="2540508"/>
                </a:lnTo>
                <a:lnTo>
                  <a:pt x="1805178" y="2538222"/>
                </a:lnTo>
                <a:lnTo>
                  <a:pt x="1766430" y="2525547"/>
                </a:lnTo>
                <a:lnTo>
                  <a:pt x="1778508" y="2522982"/>
                </a:lnTo>
                <a:lnTo>
                  <a:pt x="1773174" y="2497836"/>
                </a:lnTo>
                <a:lnTo>
                  <a:pt x="1760855" y="2500452"/>
                </a:lnTo>
                <a:lnTo>
                  <a:pt x="1791462" y="2472690"/>
                </a:lnTo>
                <a:lnTo>
                  <a:pt x="1796796" y="2468118"/>
                </a:lnTo>
                <a:lnTo>
                  <a:pt x="1796796" y="2459736"/>
                </a:lnTo>
                <a:lnTo>
                  <a:pt x="1792224" y="2455164"/>
                </a:lnTo>
                <a:lnTo>
                  <a:pt x="1787652" y="2449830"/>
                </a:lnTo>
                <a:lnTo>
                  <a:pt x="1779270" y="2449068"/>
                </a:lnTo>
                <a:lnTo>
                  <a:pt x="1773936" y="2454402"/>
                </a:lnTo>
                <a:lnTo>
                  <a:pt x="1751749" y="2474709"/>
                </a:lnTo>
                <a:lnTo>
                  <a:pt x="1751749" y="2520746"/>
                </a:lnTo>
                <a:lnTo>
                  <a:pt x="1741995" y="2517559"/>
                </a:lnTo>
                <a:lnTo>
                  <a:pt x="1748028" y="2512085"/>
                </a:lnTo>
                <a:lnTo>
                  <a:pt x="1749602" y="2510650"/>
                </a:lnTo>
                <a:lnTo>
                  <a:pt x="1751749" y="2520746"/>
                </a:lnTo>
                <a:lnTo>
                  <a:pt x="1751749" y="2474709"/>
                </a:lnTo>
                <a:lnTo>
                  <a:pt x="1693164" y="2528316"/>
                </a:lnTo>
                <a:lnTo>
                  <a:pt x="1715262" y="2535580"/>
                </a:lnTo>
                <a:lnTo>
                  <a:pt x="1728216" y="2539835"/>
                </a:lnTo>
                <a:lnTo>
                  <a:pt x="1797558" y="2562606"/>
                </a:lnTo>
                <a:lnTo>
                  <a:pt x="1804416" y="2564892"/>
                </a:lnTo>
                <a:lnTo>
                  <a:pt x="1811274" y="2561082"/>
                </a:lnTo>
                <a:lnTo>
                  <a:pt x="1815846" y="2547366"/>
                </a:lnTo>
                <a:close/>
              </a:path>
              <a:path w="4360545" h="2565400">
                <a:moveTo>
                  <a:pt x="1828038" y="2512314"/>
                </a:moveTo>
                <a:lnTo>
                  <a:pt x="1822704" y="2487168"/>
                </a:lnTo>
                <a:lnTo>
                  <a:pt x="1797558" y="2492502"/>
                </a:lnTo>
                <a:lnTo>
                  <a:pt x="1802892" y="2517648"/>
                </a:lnTo>
                <a:lnTo>
                  <a:pt x="1828038" y="2512314"/>
                </a:lnTo>
                <a:close/>
              </a:path>
              <a:path w="4360545" h="2565400">
                <a:moveTo>
                  <a:pt x="1837944" y="1264158"/>
                </a:moveTo>
                <a:lnTo>
                  <a:pt x="1822704" y="1243584"/>
                </a:lnTo>
                <a:lnTo>
                  <a:pt x="1802130" y="1259586"/>
                </a:lnTo>
                <a:lnTo>
                  <a:pt x="1818132" y="1279398"/>
                </a:lnTo>
                <a:lnTo>
                  <a:pt x="1837944" y="1264158"/>
                </a:lnTo>
                <a:close/>
              </a:path>
              <a:path w="4360545" h="2565400">
                <a:moveTo>
                  <a:pt x="1869186" y="1303782"/>
                </a:moveTo>
                <a:lnTo>
                  <a:pt x="1853946" y="1283970"/>
                </a:lnTo>
                <a:lnTo>
                  <a:pt x="1833372" y="1299210"/>
                </a:lnTo>
                <a:lnTo>
                  <a:pt x="1849374" y="1319784"/>
                </a:lnTo>
                <a:lnTo>
                  <a:pt x="1869186" y="1303782"/>
                </a:lnTo>
                <a:close/>
              </a:path>
              <a:path w="4360545" h="2565400">
                <a:moveTo>
                  <a:pt x="1877568" y="2501646"/>
                </a:moveTo>
                <a:lnTo>
                  <a:pt x="1872234" y="2476500"/>
                </a:lnTo>
                <a:lnTo>
                  <a:pt x="1847088" y="2481834"/>
                </a:lnTo>
                <a:lnTo>
                  <a:pt x="1852422" y="2506980"/>
                </a:lnTo>
                <a:lnTo>
                  <a:pt x="1877568" y="2501646"/>
                </a:lnTo>
                <a:close/>
              </a:path>
              <a:path w="4360545" h="2565400">
                <a:moveTo>
                  <a:pt x="1909572" y="1376172"/>
                </a:moveTo>
                <a:lnTo>
                  <a:pt x="1894332" y="1267206"/>
                </a:lnTo>
                <a:lnTo>
                  <a:pt x="1893570" y="1260348"/>
                </a:lnTo>
                <a:lnTo>
                  <a:pt x="1887474" y="1255014"/>
                </a:lnTo>
                <a:lnTo>
                  <a:pt x="1880616" y="1256538"/>
                </a:lnTo>
                <a:lnTo>
                  <a:pt x="1873758" y="1257300"/>
                </a:lnTo>
                <a:lnTo>
                  <a:pt x="1868424" y="1263396"/>
                </a:lnTo>
                <a:lnTo>
                  <a:pt x="1869186" y="1270254"/>
                </a:lnTo>
                <a:lnTo>
                  <a:pt x="1877390" y="1329283"/>
                </a:lnTo>
                <a:lnTo>
                  <a:pt x="1871967" y="1333652"/>
                </a:lnTo>
                <a:lnTo>
                  <a:pt x="1816608" y="1311402"/>
                </a:lnTo>
                <a:lnTo>
                  <a:pt x="1809750" y="1309116"/>
                </a:lnTo>
                <a:lnTo>
                  <a:pt x="1802892" y="1312164"/>
                </a:lnTo>
                <a:lnTo>
                  <a:pt x="1799844" y="1318260"/>
                </a:lnTo>
                <a:lnTo>
                  <a:pt x="1797558" y="1325118"/>
                </a:lnTo>
                <a:lnTo>
                  <a:pt x="1800606" y="1332738"/>
                </a:lnTo>
                <a:lnTo>
                  <a:pt x="1807464" y="1335024"/>
                </a:lnTo>
                <a:lnTo>
                  <a:pt x="1864614" y="1358061"/>
                </a:lnTo>
                <a:lnTo>
                  <a:pt x="1900428" y="1372489"/>
                </a:lnTo>
                <a:lnTo>
                  <a:pt x="1909572" y="1376172"/>
                </a:lnTo>
                <a:close/>
              </a:path>
              <a:path w="4360545" h="2565400">
                <a:moveTo>
                  <a:pt x="1927098" y="2490978"/>
                </a:moveTo>
                <a:lnTo>
                  <a:pt x="1921764" y="2465832"/>
                </a:lnTo>
                <a:lnTo>
                  <a:pt x="1896618" y="2471166"/>
                </a:lnTo>
                <a:lnTo>
                  <a:pt x="1901952" y="2496312"/>
                </a:lnTo>
                <a:lnTo>
                  <a:pt x="1927098" y="2490978"/>
                </a:lnTo>
                <a:close/>
              </a:path>
              <a:path w="4360545" h="2565400">
                <a:moveTo>
                  <a:pt x="1976628" y="2479548"/>
                </a:moveTo>
                <a:lnTo>
                  <a:pt x="1971294" y="2455164"/>
                </a:lnTo>
                <a:lnTo>
                  <a:pt x="1946910" y="2460498"/>
                </a:lnTo>
                <a:lnTo>
                  <a:pt x="1952244" y="2485644"/>
                </a:lnTo>
                <a:lnTo>
                  <a:pt x="1976628" y="2479548"/>
                </a:lnTo>
                <a:close/>
              </a:path>
              <a:path w="4360545" h="2565400">
                <a:moveTo>
                  <a:pt x="2026158" y="2468880"/>
                </a:moveTo>
                <a:lnTo>
                  <a:pt x="2020824" y="2444496"/>
                </a:lnTo>
                <a:lnTo>
                  <a:pt x="1996440" y="2449830"/>
                </a:lnTo>
                <a:lnTo>
                  <a:pt x="2001774" y="2474214"/>
                </a:lnTo>
                <a:lnTo>
                  <a:pt x="2026158" y="2468880"/>
                </a:lnTo>
                <a:close/>
              </a:path>
              <a:path w="4360545" h="2565400">
                <a:moveTo>
                  <a:pt x="2076450" y="2458212"/>
                </a:moveTo>
                <a:lnTo>
                  <a:pt x="2071116" y="2433828"/>
                </a:lnTo>
                <a:lnTo>
                  <a:pt x="2045970" y="2439162"/>
                </a:lnTo>
                <a:lnTo>
                  <a:pt x="2051304" y="2463546"/>
                </a:lnTo>
                <a:lnTo>
                  <a:pt x="2076450" y="2458212"/>
                </a:lnTo>
                <a:close/>
              </a:path>
              <a:path w="4360545" h="2565400">
                <a:moveTo>
                  <a:pt x="2125980" y="2447544"/>
                </a:moveTo>
                <a:lnTo>
                  <a:pt x="2120646" y="2423160"/>
                </a:lnTo>
                <a:lnTo>
                  <a:pt x="2095500" y="2428494"/>
                </a:lnTo>
                <a:lnTo>
                  <a:pt x="2100834" y="2452878"/>
                </a:lnTo>
                <a:lnTo>
                  <a:pt x="2125980" y="2447544"/>
                </a:lnTo>
                <a:close/>
              </a:path>
              <a:path w="4360545" h="2565400">
                <a:moveTo>
                  <a:pt x="2175510" y="2436876"/>
                </a:moveTo>
                <a:lnTo>
                  <a:pt x="2170176" y="2412492"/>
                </a:lnTo>
                <a:lnTo>
                  <a:pt x="2145030" y="2417826"/>
                </a:lnTo>
                <a:lnTo>
                  <a:pt x="2150364" y="2442210"/>
                </a:lnTo>
                <a:lnTo>
                  <a:pt x="2175510" y="2436876"/>
                </a:lnTo>
                <a:close/>
              </a:path>
              <a:path w="4360545" h="2565400">
                <a:moveTo>
                  <a:pt x="2225040" y="2426208"/>
                </a:moveTo>
                <a:lnTo>
                  <a:pt x="2219706" y="2401062"/>
                </a:lnTo>
                <a:lnTo>
                  <a:pt x="2194560" y="2407158"/>
                </a:lnTo>
                <a:lnTo>
                  <a:pt x="2199894" y="2431542"/>
                </a:lnTo>
                <a:lnTo>
                  <a:pt x="2225040" y="2426208"/>
                </a:lnTo>
                <a:close/>
              </a:path>
              <a:path w="4360545" h="2565400">
                <a:moveTo>
                  <a:pt x="2274570" y="2415540"/>
                </a:moveTo>
                <a:lnTo>
                  <a:pt x="2269236" y="2390394"/>
                </a:lnTo>
                <a:lnTo>
                  <a:pt x="2244852" y="2395728"/>
                </a:lnTo>
                <a:lnTo>
                  <a:pt x="2250186" y="2420874"/>
                </a:lnTo>
                <a:lnTo>
                  <a:pt x="2274570" y="2415540"/>
                </a:lnTo>
                <a:close/>
              </a:path>
              <a:path w="4360545" h="2565400">
                <a:moveTo>
                  <a:pt x="2324100" y="2404872"/>
                </a:moveTo>
                <a:lnTo>
                  <a:pt x="2318766" y="2379726"/>
                </a:lnTo>
                <a:lnTo>
                  <a:pt x="2294382" y="2385060"/>
                </a:lnTo>
                <a:lnTo>
                  <a:pt x="2299716" y="2410206"/>
                </a:lnTo>
                <a:lnTo>
                  <a:pt x="2324100" y="2404872"/>
                </a:lnTo>
                <a:close/>
              </a:path>
              <a:path w="4360545" h="2565400">
                <a:moveTo>
                  <a:pt x="2374392" y="2394204"/>
                </a:moveTo>
                <a:lnTo>
                  <a:pt x="2368296" y="2369058"/>
                </a:lnTo>
                <a:lnTo>
                  <a:pt x="2343912" y="2374392"/>
                </a:lnTo>
                <a:lnTo>
                  <a:pt x="2349246" y="2399538"/>
                </a:lnTo>
                <a:lnTo>
                  <a:pt x="2374392" y="2394204"/>
                </a:lnTo>
                <a:close/>
              </a:path>
              <a:path w="4360545" h="2565400">
                <a:moveTo>
                  <a:pt x="2423922" y="2383536"/>
                </a:moveTo>
                <a:lnTo>
                  <a:pt x="2418588" y="2358390"/>
                </a:lnTo>
                <a:lnTo>
                  <a:pt x="2393442" y="2363724"/>
                </a:lnTo>
                <a:lnTo>
                  <a:pt x="2398776" y="2388870"/>
                </a:lnTo>
                <a:lnTo>
                  <a:pt x="2423922" y="2383536"/>
                </a:lnTo>
                <a:close/>
              </a:path>
              <a:path w="4360545" h="2565400">
                <a:moveTo>
                  <a:pt x="2473452" y="2372868"/>
                </a:moveTo>
                <a:lnTo>
                  <a:pt x="2468118" y="2347722"/>
                </a:lnTo>
                <a:lnTo>
                  <a:pt x="2442972" y="2353056"/>
                </a:lnTo>
                <a:lnTo>
                  <a:pt x="2448306" y="2378202"/>
                </a:lnTo>
                <a:lnTo>
                  <a:pt x="2473452" y="2372868"/>
                </a:lnTo>
                <a:close/>
              </a:path>
              <a:path w="4360545" h="2565400">
                <a:moveTo>
                  <a:pt x="2522982" y="2362200"/>
                </a:moveTo>
                <a:lnTo>
                  <a:pt x="2517648" y="2337054"/>
                </a:lnTo>
                <a:lnTo>
                  <a:pt x="2492502" y="2342388"/>
                </a:lnTo>
                <a:lnTo>
                  <a:pt x="2497836" y="2367534"/>
                </a:lnTo>
                <a:lnTo>
                  <a:pt x="2522982" y="2362200"/>
                </a:lnTo>
                <a:close/>
              </a:path>
              <a:path w="4360545" h="2565400">
                <a:moveTo>
                  <a:pt x="2572512" y="2350770"/>
                </a:moveTo>
                <a:lnTo>
                  <a:pt x="2567178" y="2326386"/>
                </a:lnTo>
                <a:lnTo>
                  <a:pt x="2542794" y="2331720"/>
                </a:lnTo>
                <a:lnTo>
                  <a:pt x="2548128" y="2356104"/>
                </a:lnTo>
                <a:lnTo>
                  <a:pt x="2572512" y="2350770"/>
                </a:lnTo>
                <a:close/>
              </a:path>
              <a:path w="4360545" h="2565400">
                <a:moveTo>
                  <a:pt x="2622042" y="2340102"/>
                </a:moveTo>
                <a:lnTo>
                  <a:pt x="2616708" y="2315718"/>
                </a:lnTo>
                <a:lnTo>
                  <a:pt x="2592324" y="2321052"/>
                </a:lnTo>
                <a:lnTo>
                  <a:pt x="2597658" y="2345436"/>
                </a:lnTo>
                <a:lnTo>
                  <a:pt x="2622042" y="2340102"/>
                </a:lnTo>
                <a:close/>
              </a:path>
              <a:path w="4360545" h="2565400">
                <a:moveTo>
                  <a:pt x="2671572" y="2329434"/>
                </a:moveTo>
                <a:lnTo>
                  <a:pt x="2666238" y="2305050"/>
                </a:lnTo>
                <a:lnTo>
                  <a:pt x="2641854" y="2310384"/>
                </a:lnTo>
                <a:lnTo>
                  <a:pt x="2647188" y="2334768"/>
                </a:lnTo>
                <a:lnTo>
                  <a:pt x="2671572" y="2329434"/>
                </a:lnTo>
                <a:close/>
              </a:path>
              <a:path w="4360545" h="2565400">
                <a:moveTo>
                  <a:pt x="2721864" y="2318766"/>
                </a:moveTo>
                <a:lnTo>
                  <a:pt x="2716530" y="2294382"/>
                </a:lnTo>
                <a:lnTo>
                  <a:pt x="2691384" y="2299716"/>
                </a:lnTo>
                <a:lnTo>
                  <a:pt x="2696718" y="2324100"/>
                </a:lnTo>
                <a:lnTo>
                  <a:pt x="2721864" y="2318766"/>
                </a:lnTo>
                <a:close/>
              </a:path>
              <a:path w="4360545" h="2565400">
                <a:moveTo>
                  <a:pt x="2771394" y="2308098"/>
                </a:moveTo>
                <a:lnTo>
                  <a:pt x="2766060" y="2282952"/>
                </a:lnTo>
                <a:lnTo>
                  <a:pt x="2740914" y="2289048"/>
                </a:lnTo>
                <a:lnTo>
                  <a:pt x="2746248" y="2313432"/>
                </a:lnTo>
                <a:lnTo>
                  <a:pt x="2771394" y="2308098"/>
                </a:lnTo>
                <a:close/>
              </a:path>
              <a:path w="4360545" h="2565400">
                <a:moveTo>
                  <a:pt x="2820924" y="2297430"/>
                </a:moveTo>
                <a:lnTo>
                  <a:pt x="2815590" y="2272284"/>
                </a:lnTo>
                <a:lnTo>
                  <a:pt x="2790444" y="2277618"/>
                </a:lnTo>
                <a:lnTo>
                  <a:pt x="2795778" y="2302764"/>
                </a:lnTo>
                <a:lnTo>
                  <a:pt x="2820924" y="2297430"/>
                </a:lnTo>
                <a:close/>
              </a:path>
              <a:path w="4360545" h="2565400">
                <a:moveTo>
                  <a:pt x="2870454" y="2286762"/>
                </a:moveTo>
                <a:lnTo>
                  <a:pt x="2865120" y="2261616"/>
                </a:lnTo>
                <a:lnTo>
                  <a:pt x="2840736" y="2266950"/>
                </a:lnTo>
                <a:lnTo>
                  <a:pt x="2846070" y="2292096"/>
                </a:lnTo>
                <a:lnTo>
                  <a:pt x="2870454" y="2286762"/>
                </a:lnTo>
                <a:close/>
              </a:path>
              <a:path w="4360545" h="2565400">
                <a:moveTo>
                  <a:pt x="2919984" y="2276094"/>
                </a:moveTo>
                <a:lnTo>
                  <a:pt x="2914650" y="2250948"/>
                </a:lnTo>
                <a:lnTo>
                  <a:pt x="2890266" y="2256282"/>
                </a:lnTo>
                <a:lnTo>
                  <a:pt x="2895600" y="2281428"/>
                </a:lnTo>
                <a:lnTo>
                  <a:pt x="2919984" y="2276094"/>
                </a:lnTo>
                <a:close/>
              </a:path>
              <a:path w="4360545" h="2565400">
                <a:moveTo>
                  <a:pt x="2969514" y="2265426"/>
                </a:moveTo>
                <a:lnTo>
                  <a:pt x="2964180" y="2240280"/>
                </a:lnTo>
                <a:lnTo>
                  <a:pt x="2939796" y="2245614"/>
                </a:lnTo>
                <a:lnTo>
                  <a:pt x="2945130" y="2270760"/>
                </a:lnTo>
                <a:lnTo>
                  <a:pt x="2969514" y="2265426"/>
                </a:lnTo>
                <a:close/>
              </a:path>
              <a:path w="4360545" h="2565400">
                <a:moveTo>
                  <a:pt x="3019806" y="2254758"/>
                </a:moveTo>
                <a:lnTo>
                  <a:pt x="3014472" y="2229612"/>
                </a:lnTo>
                <a:lnTo>
                  <a:pt x="2989326" y="2234946"/>
                </a:lnTo>
                <a:lnTo>
                  <a:pt x="2994660" y="2260092"/>
                </a:lnTo>
                <a:lnTo>
                  <a:pt x="3019806" y="2254758"/>
                </a:lnTo>
                <a:close/>
              </a:path>
              <a:path w="4360545" h="2565400">
                <a:moveTo>
                  <a:pt x="3069336" y="2244090"/>
                </a:moveTo>
                <a:lnTo>
                  <a:pt x="3064002" y="2218944"/>
                </a:lnTo>
                <a:lnTo>
                  <a:pt x="3038856" y="2224278"/>
                </a:lnTo>
                <a:lnTo>
                  <a:pt x="3044190" y="2249424"/>
                </a:lnTo>
                <a:lnTo>
                  <a:pt x="3069336" y="2244090"/>
                </a:lnTo>
                <a:close/>
              </a:path>
              <a:path w="4360545" h="2565400">
                <a:moveTo>
                  <a:pt x="3118866" y="2232660"/>
                </a:moveTo>
                <a:lnTo>
                  <a:pt x="3113532" y="2208276"/>
                </a:lnTo>
                <a:lnTo>
                  <a:pt x="3088386" y="2213610"/>
                </a:lnTo>
                <a:lnTo>
                  <a:pt x="3093720" y="2237994"/>
                </a:lnTo>
                <a:lnTo>
                  <a:pt x="3118866" y="2232660"/>
                </a:lnTo>
                <a:close/>
              </a:path>
              <a:path w="4360545" h="2565400">
                <a:moveTo>
                  <a:pt x="3168396" y="2221992"/>
                </a:moveTo>
                <a:lnTo>
                  <a:pt x="3163062" y="2197608"/>
                </a:lnTo>
                <a:lnTo>
                  <a:pt x="3137916" y="2202942"/>
                </a:lnTo>
                <a:lnTo>
                  <a:pt x="3144012" y="2227326"/>
                </a:lnTo>
                <a:lnTo>
                  <a:pt x="3168396" y="2221992"/>
                </a:lnTo>
                <a:close/>
              </a:path>
              <a:path w="4360545" h="2565400">
                <a:moveTo>
                  <a:pt x="3217926" y="2211324"/>
                </a:moveTo>
                <a:lnTo>
                  <a:pt x="3212592" y="2186940"/>
                </a:lnTo>
                <a:lnTo>
                  <a:pt x="3188208" y="2192274"/>
                </a:lnTo>
                <a:lnTo>
                  <a:pt x="3193542" y="2216658"/>
                </a:lnTo>
                <a:lnTo>
                  <a:pt x="3217926" y="2211324"/>
                </a:lnTo>
                <a:close/>
              </a:path>
              <a:path w="4360545" h="2565400">
                <a:moveTo>
                  <a:pt x="3267456" y="2200656"/>
                </a:moveTo>
                <a:lnTo>
                  <a:pt x="3262122" y="2176272"/>
                </a:lnTo>
                <a:lnTo>
                  <a:pt x="3237738" y="2181606"/>
                </a:lnTo>
                <a:lnTo>
                  <a:pt x="3243072" y="2205990"/>
                </a:lnTo>
                <a:lnTo>
                  <a:pt x="3267456" y="2200656"/>
                </a:lnTo>
                <a:close/>
              </a:path>
              <a:path w="4360545" h="2565400">
                <a:moveTo>
                  <a:pt x="3317748" y="2189988"/>
                </a:moveTo>
                <a:lnTo>
                  <a:pt x="3312414" y="2165604"/>
                </a:lnTo>
                <a:lnTo>
                  <a:pt x="3287268" y="2170938"/>
                </a:lnTo>
                <a:lnTo>
                  <a:pt x="3292602" y="2195322"/>
                </a:lnTo>
                <a:lnTo>
                  <a:pt x="3317748" y="2189988"/>
                </a:lnTo>
                <a:close/>
              </a:path>
              <a:path w="4360545" h="2565400">
                <a:moveTo>
                  <a:pt x="3367278" y="2179320"/>
                </a:moveTo>
                <a:lnTo>
                  <a:pt x="3361944" y="2154174"/>
                </a:lnTo>
                <a:lnTo>
                  <a:pt x="3336798" y="2159508"/>
                </a:lnTo>
                <a:lnTo>
                  <a:pt x="3342132" y="2184654"/>
                </a:lnTo>
                <a:lnTo>
                  <a:pt x="3367278" y="2179320"/>
                </a:lnTo>
                <a:close/>
              </a:path>
              <a:path w="4360545" h="2565400">
                <a:moveTo>
                  <a:pt x="3416808" y="2168652"/>
                </a:moveTo>
                <a:lnTo>
                  <a:pt x="3411474" y="2143506"/>
                </a:lnTo>
                <a:lnTo>
                  <a:pt x="3386328" y="2148840"/>
                </a:lnTo>
                <a:lnTo>
                  <a:pt x="3391662" y="2173986"/>
                </a:lnTo>
                <a:lnTo>
                  <a:pt x="3416808" y="2168652"/>
                </a:lnTo>
                <a:close/>
              </a:path>
              <a:path w="4360545" h="2565400">
                <a:moveTo>
                  <a:pt x="3466338" y="2157984"/>
                </a:moveTo>
                <a:lnTo>
                  <a:pt x="3461004" y="2132838"/>
                </a:lnTo>
                <a:lnTo>
                  <a:pt x="3435858" y="2138172"/>
                </a:lnTo>
                <a:lnTo>
                  <a:pt x="3441192" y="2163318"/>
                </a:lnTo>
                <a:lnTo>
                  <a:pt x="3466338" y="2157984"/>
                </a:lnTo>
                <a:close/>
              </a:path>
              <a:path w="4360545" h="2565400">
                <a:moveTo>
                  <a:pt x="3515868" y="2147316"/>
                </a:moveTo>
                <a:lnTo>
                  <a:pt x="3510534" y="2122170"/>
                </a:lnTo>
                <a:lnTo>
                  <a:pt x="3486150" y="2127504"/>
                </a:lnTo>
                <a:lnTo>
                  <a:pt x="3491484" y="2152650"/>
                </a:lnTo>
                <a:lnTo>
                  <a:pt x="3515868" y="2147316"/>
                </a:lnTo>
                <a:close/>
              </a:path>
              <a:path w="4360545" h="2565400">
                <a:moveTo>
                  <a:pt x="3565398" y="2136648"/>
                </a:moveTo>
                <a:lnTo>
                  <a:pt x="3560064" y="2111502"/>
                </a:lnTo>
                <a:lnTo>
                  <a:pt x="3535680" y="2116836"/>
                </a:lnTo>
                <a:lnTo>
                  <a:pt x="3541014" y="2141982"/>
                </a:lnTo>
                <a:lnTo>
                  <a:pt x="3565398" y="2136648"/>
                </a:lnTo>
                <a:close/>
              </a:path>
              <a:path w="4360545" h="2565400">
                <a:moveTo>
                  <a:pt x="3615690" y="2125980"/>
                </a:moveTo>
                <a:lnTo>
                  <a:pt x="3610356" y="2100834"/>
                </a:lnTo>
                <a:lnTo>
                  <a:pt x="3585210" y="2106168"/>
                </a:lnTo>
                <a:lnTo>
                  <a:pt x="3590544" y="2131314"/>
                </a:lnTo>
                <a:lnTo>
                  <a:pt x="3615690" y="2125980"/>
                </a:lnTo>
                <a:close/>
              </a:path>
              <a:path w="4360545" h="2565400">
                <a:moveTo>
                  <a:pt x="3665220" y="2114550"/>
                </a:moveTo>
                <a:lnTo>
                  <a:pt x="3659886" y="2090166"/>
                </a:lnTo>
                <a:lnTo>
                  <a:pt x="3634740" y="2095500"/>
                </a:lnTo>
                <a:lnTo>
                  <a:pt x="3640074" y="2120646"/>
                </a:lnTo>
                <a:lnTo>
                  <a:pt x="3665220" y="2114550"/>
                </a:lnTo>
                <a:close/>
              </a:path>
              <a:path w="4360545" h="2565400">
                <a:moveTo>
                  <a:pt x="3714750" y="2103882"/>
                </a:moveTo>
                <a:lnTo>
                  <a:pt x="3709416" y="2079498"/>
                </a:lnTo>
                <a:lnTo>
                  <a:pt x="3684270" y="2084832"/>
                </a:lnTo>
                <a:lnTo>
                  <a:pt x="3689604" y="2109216"/>
                </a:lnTo>
                <a:lnTo>
                  <a:pt x="3714750" y="2103882"/>
                </a:lnTo>
                <a:close/>
              </a:path>
              <a:path w="4360545" h="2565400">
                <a:moveTo>
                  <a:pt x="3764280" y="2093214"/>
                </a:moveTo>
                <a:lnTo>
                  <a:pt x="3758946" y="2068830"/>
                </a:lnTo>
                <a:lnTo>
                  <a:pt x="3733800" y="2074164"/>
                </a:lnTo>
                <a:lnTo>
                  <a:pt x="3739134" y="2098548"/>
                </a:lnTo>
                <a:lnTo>
                  <a:pt x="3764280" y="2093214"/>
                </a:lnTo>
                <a:close/>
              </a:path>
              <a:path w="4360545" h="2565400">
                <a:moveTo>
                  <a:pt x="3813810" y="2082546"/>
                </a:moveTo>
                <a:lnTo>
                  <a:pt x="3808476" y="2058162"/>
                </a:lnTo>
                <a:lnTo>
                  <a:pt x="3784092" y="2063496"/>
                </a:lnTo>
                <a:lnTo>
                  <a:pt x="3789426" y="2087880"/>
                </a:lnTo>
                <a:lnTo>
                  <a:pt x="3813810" y="2082546"/>
                </a:lnTo>
                <a:close/>
              </a:path>
              <a:path w="4360545" h="2565400">
                <a:moveTo>
                  <a:pt x="3863340" y="2071878"/>
                </a:moveTo>
                <a:lnTo>
                  <a:pt x="3858006" y="2047494"/>
                </a:lnTo>
                <a:lnTo>
                  <a:pt x="3833622" y="2052828"/>
                </a:lnTo>
                <a:lnTo>
                  <a:pt x="3838956" y="2077212"/>
                </a:lnTo>
                <a:lnTo>
                  <a:pt x="3863340" y="2071878"/>
                </a:lnTo>
                <a:close/>
              </a:path>
              <a:path w="4360545" h="2565400">
                <a:moveTo>
                  <a:pt x="3913632" y="2061210"/>
                </a:moveTo>
                <a:lnTo>
                  <a:pt x="3907536" y="2036064"/>
                </a:lnTo>
                <a:lnTo>
                  <a:pt x="3883152" y="2041398"/>
                </a:lnTo>
                <a:lnTo>
                  <a:pt x="3888486" y="2066544"/>
                </a:lnTo>
                <a:lnTo>
                  <a:pt x="3913632" y="2061210"/>
                </a:lnTo>
                <a:close/>
              </a:path>
              <a:path w="4360545" h="2565400">
                <a:moveTo>
                  <a:pt x="3963162" y="2050542"/>
                </a:moveTo>
                <a:lnTo>
                  <a:pt x="3957828" y="2025396"/>
                </a:lnTo>
                <a:lnTo>
                  <a:pt x="3932682" y="2030730"/>
                </a:lnTo>
                <a:lnTo>
                  <a:pt x="3938016" y="2055876"/>
                </a:lnTo>
                <a:lnTo>
                  <a:pt x="3963162" y="2050542"/>
                </a:lnTo>
                <a:close/>
              </a:path>
              <a:path w="4360545" h="2565400">
                <a:moveTo>
                  <a:pt x="4012692" y="2039874"/>
                </a:moveTo>
                <a:lnTo>
                  <a:pt x="4007358" y="2014728"/>
                </a:lnTo>
                <a:lnTo>
                  <a:pt x="3982212" y="2020062"/>
                </a:lnTo>
                <a:lnTo>
                  <a:pt x="3987546" y="2045208"/>
                </a:lnTo>
                <a:lnTo>
                  <a:pt x="4012692" y="2039874"/>
                </a:lnTo>
                <a:close/>
              </a:path>
              <a:path w="4360545" h="2565400">
                <a:moveTo>
                  <a:pt x="4062222" y="2029206"/>
                </a:moveTo>
                <a:lnTo>
                  <a:pt x="4056888" y="2004060"/>
                </a:lnTo>
                <a:lnTo>
                  <a:pt x="4031742" y="2009394"/>
                </a:lnTo>
                <a:lnTo>
                  <a:pt x="4037076" y="2034540"/>
                </a:lnTo>
                <a:lnTo>
                  <a:pt x="4062222" y="2029206"/>
                </a:lnTo>
                <a:close/>
              </a:path>
              <a:path w="4360545" h="2565400">
                <a:moveTo>
                  <a:pt x="4111752" y="2018538"/>
                </a:moveTo>
                <a:lnTo>
                  <a:pt x="4106418" y="1993392"/>
                </a:lnTo>
                <a:lnTo>
                  <a:pt x="4082034" y="1998726"/>
                </a:lnTo>
                <a:lnTo>
                  <a:pt x="4087368" y="2023872"/>
                </a:lnTo>
                <a:lnTo>
                  <a:pt x="4111752" y="2018538"/>
                </a:lnTo>
                <a:close/>
              </a:path>
              <a:path w="4360545" h="2565400">
                <a:moveTo>
                  <a:pt x="4161282" y="2007870"/>
                </a:moveTo>
                <a:lnTo>
                  <a:pt x="4155948" y="1982724"/>
                </a:lnTo>
                <a:lnTo>
                  <a:pt x="4131564" y="1988058"/>
                </a:lnTo>
                <a:lnTo>
                  <a:pt x="4136898" y="2013204"/>
                </a:lnTo>
                <a:lnTo>
                  <a:pt x="4161282" y="2007870"/>
                </a:lnTo>
                <a:close/>
              </a:path>
              <a:path w="4360545" h="2565400">
                <a:moveTo>
                  <a:pt x="4210812" y="1996440"/>
                </a:moveTo>
                <a:lnTo>
                  <a:pt x="4205478" y="1972056"/>
                </a:lnTo>
                <a:lnTo>
                  <a:pt x="4181094" y="1977390"/>
                </a:lnTo>
                <a:lnTo>
                  <a:pt x="4186428" y="2002536"/>
                </a:lnTo>
                <a:lnTo>
                  <a:pt x="4210812" y="1996440"/>
                </a:lnTo>
                <a:close/>
              </a:path>
              <a:path w="4360545" h="2565400">
                <a:moveTo>
                  <a:pt x="4261104" y="1985772"/>
                </a:moveTo>
                <a:lnTo>
                  <a:pt x="4255770" y="1961388"/>
                </a:lnTo>
                <a:lnTo>
                  <a:pt x="4230624" y="1966722"/>
                </a:lnTo>
                <a:lnTo>
                  <a:pt x="4235958" y="1991106"/>
                </a:lnTo>
                <a:lnTo>
                  <a:pt x="4261104" y="1985772"/>
                </a:lnTo>
                <a:close/>
              </a:path>
              <a:path w="4360545" h="2565400">
                <a:moveTo>
                  <a:pt x="4310634" y="1975104"/>
                </a:moveTo>
                <a:lnTo>
                  <a:pt x="4305300" y="1950720"/>
                </a:lnTo>
                <a:lnTo>
                  <a:pt x="4280154" y="1956054"/>
                </a:lnTo>
                <a:lnTo>
                  <a:pt x="4285488" y="1980438"/>
                </a:lnTo>
                <a:lnTo>
                  <a:pt x="4310634" y="1975104"/>
                </a:lnTo>
                <a:close/>
              </a:path>
              <a:path w="4360545" h="2565400">
                <a:moveTo>
                  <a:pt x="4360164" y="1964436"/>
                </a:moveTo>
                <a:lnTo>
                  <a:pt x="4354830" y="1940052"/>
                </a:lnTo>
                <a:lnTo>
                  <a:pt x="4329684" y="1945386"/>
                </a:lnTo>
                <a:lnTo>
                  <a:pt x="4335018" y="1969770"/>
                </a:lnTo>
                <a:lnTo>
                  <a:pt x="4360164" y="1964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93104" y="5102352"/>
            <a:ext cx="3212592" cy="4145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10932" y="5994908"/>
            <a:ext cx="2356867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2580" marR="5080" indent="-310515">
              <a:lnSpc>
                <a:spcPct val="100000"/>
              </a:lnSpc>
              <a:spcBef>
                <a:spcPts val="95"/>
              </a:spcBef>
            </a:pPr>
            <a:r>
              <a:rPr lang="zh-TW" altLang="en-US" sz="2000" spc="-5" dirty="0" smtClean="0">
                <a:latin typeface="Tahoma"/>
                <a:cs typeface="Tahoma"/>
              </a:rPr>
              <a:t>支持向量</a:t>
            </a:r>
            <a:r>
              <a:rPr lang="en-US" altLang="zh-TW" sz="2000" b="1" spc="-10" dirty="0">
                <a:latin typeface="Tahoma"/>
                <a:cs typeface="Tahoma"/>
              </a:rPr>
              <a:t>a(</a:t>
            </a:r>
            <a:r>
              <a:rPr lang="en-US" altLang="zh-TW" sz="2000" b="1" spc="-10" dirty="0" err="1">
                <a:latin typeface="Tahoma"/>
                <a:cs typeface="Tahoma"/>
              </a:rPr>
              <a:t>i</a:t>
            </a:r>
            <a:r>
              <a:rPr lang="en-US" altLang="zh-TW" sz="2000" b="1" spc="-10" dirty="0">
                <a:latin typeface="Tahoma"/>
                <a:cs typeface="Tahoma"/>
              </a:rPr>
              <a:t>)</a:t>
            </a:r>
            <a:r>
              <a:rPr lang="zh-TW" altLang="en-US" sz="2000" spc="-5" dirty="0" smtClean="0">
                <a:latin typeface="Tahoma"/>
                <a:cs typeface="Tahoma"/>
              </a:rPr>
              <a:t>的總合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42783" y="5391911"/>
            <a:ext cx="316991" cy="6370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矩形 18"/>
          <p:cNvSpPr/>
          <p:nvPr/>
        </p:nvSpPr>
        <p:spPr>
          <a:xfrm>
            <a:off x="5326946" y="262031"/>
            <a:ext cx="6734592" cy="35052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000" b="1" dirty="0" smtClean="0"/>
              <a:t>現在我們</a:t>
            </a:r>
            <a:r>
              <a:rPr lang="zh-TW" altLang="en-US" sz="2000" b="1" dirty="0"/>
              <a:t>有兩組點，用線沿著每一組的邊緣把它們圈起來（綠色的一組和棕色的一組）</a:t>
            </a:r>
            <a:r>
              <a:rPr lang="zh-TW" altLang="en-US" sz="2000" b="1" dirty="0" smtClean="0"/>
              <a:t>。</a:t>
            </a:r>
            <a:endParaRPr lang="en-US" altLang="zh-TW" sz="2000" b="1" dirty="0" smtClean="0"/>
          </a:p>
          <a:p>
            <a:endParaRPr lang="en-US" altLang="zh-TW" sz="2000" b="1" dirty="0" smtClean="0"/>
          </a:p>
          <a:p>
            <a:r>
              <a:rPr lang="zh-TW" altLang="en-US" sz="2000" b="1" dirty="0" smtClean="0"/>
              <a:t>內部</a:t>
            </a:r>
            <a:r>
              <a:rPr lang="zh-TW" altLang="en-US" sz="2000" b="1" dirty="0"/>
              <a:t>的點不會影響這個超</a:t>
            </a:r>
            <a:r>
              <a:rPr lang="zh-TW" altLang="en-US" sz="2000" b="1" dirty="0" smtClean="0"/>
              <a:t>平面和分界線 </a:t>
            </a:r>
            <a:r>
              <a:rPr lang="en-US" altLang="zh-TW" sz="2000" b="1" dirty="0" smtClean="0"/>
              <a:t>(</a:t>
            </a:r>
            <a:r>
              <a:rPr lang="zh-TW" altLang="en-US" sz="2000" b="1" dirty="0" smtClean="0"/>
              <a:t>我們把</a:t>
            </a:r>
            <a:r>
              <a:rPr lang="zh-TW" altLang="en-US" sz="2000" b="1" dirty="0"/>
              <a:t>它叫做線，但是在多維的空間它可能是一個平面，或者</a:t>
            </a:r>
            <a:r>
              <a:rPr lang="zh-TW" altLang="en-US" sz="2000" b="1" dirty="0" smtClean="0"/>
              <a:t>一個更</a:t>
            </a:r>
            <a:r>
              <a:rPr lang="zh-TW" altLang="en-US" sz="2000" b="1" dirty="0"/>
              <a:t>多維的超平面</a:t>
            </a:r>
            <a:r>
              <a:rPr lang="zh-TW" altLang="en-US" sz="2000" b="1" dirty="0" smtClean="0"/>
              <a:t>。</a:t>
            </a:r>
            <a:r>
              <a:rPr lang="en-US" altLang="zh-TW" sz="2000" b="1" dirty="0" smtClean="0"/>
              <a:t>)</a:t>
            </a:r>
            <a:endParaRPr lang="en-US" altLang="zh-TW" sz="2000" b="1" dirty="0"/>
          </a:p>
          <a:p>
            <a:endParaRPr lang="en-US" altLang="zh-TW" sz="2000" b="1" dirty="0" smtClean="0"/>
          </a:p>
          <a:p>
            <a:r>
              <a:rPr lang="zh-TW" altLang="en-US" sz="2000" b="1" dirty="0" smtClean="0"/>
              <a:t>這個例子中，有三個支持向量。</a:t>
            </a:r>
            <a:r>
              <a:rPr lang="zh-TW" altLang="en-US" sz="2000" b="1" spc="-10" dirty="0" smtClean="0">
                <a:latin typeface="Tahoma"/>
                <a:cs typeface="Tahoma"/>
              </a:rPr>
              <a:t>支持向量了決定邊界</a:t>
            </a:r>
            <a:r>
              <a:rPr lang="zh-TW" altLang="en-US" sz="2000" b="1" dirty="0" smtClean="0">
                <a:latin typeface="Tahoma"/>
                <a:cs typeface="Tahoma"/>
              </a:rPr>
              <a:t>，</a:t>
            </a:r>
            <a:r>
              <a:rPr lang="zh-TW" altLang="en-US" sz="2000" b="1" dirty="0" smtClean="0"/>
              <a:t>刪除訓練資料集的其他全部實例，都不會改變這個分割超平面的位置。</a:t>
            </a:r>
            <a:endParaRPr lang="en-US" altLang="zh-TW" sz="2000" b="1" dirty="0" smtClean="0"/>
          </a:p>
          <a:p>
            <a:endParaRPr lang="en-US" altLang="zh-TW" sz="2000" b="1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6012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4.5 </a:t>
            </a:r>
            <a:r>
              <a:rPr lang="zh-TW" altLang="en-US" spc="-204" dirty="0" smtClean="0"/>
              <a:t>支持向量機</a:t>
            </a:r>
            <a:endParaRPr spc="-185" dirty="0"/>
          </a:p>
        </p:txBody>
      </p:sp>
      <p:sp>
        <p:nvSpPr>
          <p:cNvPr id="4" name="object 4"/>
          <p:cNvSpPr/>
          <p:nvPr/>
        </p:nvSpPr>
        <p:spPr>
          <a:xfrm>
            <a:off x="381000" y="2286000"/>
            <a:ext cx="4389120" cy="438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橢圓形圖說文字 6"/>
          <p:cNvSpPr/>
          <p:nvPr/>
        </p:nvSpPr>
        <p:spPr>
          <a:xfrm>
            <a:off x="4876800" y="304800"/>
            <a:ext cx="6858000" cy="3886200"/>
          </a:xfrm>
          <a:prstGeom prst="wedgeEllipseCallout">
            <a:avLst>
              <a:gd name="adj1" fmla="val -43064"/>
              <a:gd name="adj2" fmla="val 482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如果</a:t>
            </a:r>
            <a:r>
              <a:rPr lang="zh-TW" altLang="en-US" b="1" dirty="0"/>
              <a:t>兩個類之間存在一條可以將它們分開的直線，那麼它們稱為「線形可分離」的</a:t>
            </a:r>
            <a:r>
              <a:rPr lang="zh-TW" altLang="en-US" b="1" dirty="0" smtClean="0"/>
              <a:t>。</a:t>
            </a:r>
            <a:endParaRPr lang="en-US" altLang="zh-TW" b="1" dirty="0" smtClean="0"/>
          </a:p>
          <a:p>
            <a:pPr algn="ctr"/>
            <a:endParaRPr lang="en-US" altLang="zh-TW" b="1" dirty="0"/>
          </a:p>
          <a:p>
            <a:pPr algn="ctr"/>
            <a:r>
              <a:rPr lang="zh-TW" altLang="en-US" b="1" dirty="0"/>
              <a:t>在現實生活中</a:t>
            </a:r>
            <a:r>
              <a:rPr lang="zh-TW" altLang="en-US" b="1" dirty="0" smtClean="0"/>
              <a:t>，以這</a:t>
            </a:r>
            <a:r>
              <a:rPr lang="zh-TW" altLang="en-US" b="1" dirty="0"/>
              <a:t>幅</a:t>
            </a:r>
            <a:r>
              <a:rPr lang="zh-TW" altLang="en-US" b="1" dirty="0" smtClean="0"/>
              <a:t>圖為例，常常兩</a:t>
            </a:r>
            <a:r>
              <a:rPr lang="zh-TW" altLang="en-US" b="1" dirty="0"/>
              <a:t>個類就不是線形可分離的。因為綠色的區域有一些藍色的點，藍色的區域有一些綠色的點，所以不可能得出一條直線作為分界線</a:t>
            </a:r>
            <a:r>
              <a:rPr lang="zh-TW" altLang="en-US" b="1" dirty="0" smtClean="0"/>
              <a:t>。</a:t>
            </a:r>
            <a:endParaRPr lang="en-US" altLang="zh-TW" b="1" dirty="0" smtClean="0"/>
          </a:p>
          <a:p>
            <a:pPr algn="ctr"/>
            <a:endParaRPr lang="en-US" altLang="zh-TW" b="1" dirty="0"/>
          </a:p>
          <a:p>
            <a:pPr algn="ctr"/>
            <a:r>
              <a:rPr lang="zh-TW" altLang="en-US" b="1" dirty="0"/>
              <a:t>這使得支持向量機的數學知識變得有點覆雜。</a:t>
            </a:r>
            <a:endParaRPr lang="en-US" altLang="zh-TW" b="1" dirty="0"/>
          </a:p>
          <a:p>
            <a:pPr algn="ctr"/>
            <a:r>
              <a:rPr lang="zh-TW" altLang="en-US" b="1" dirty="0"/>
              <a:t>但是，在這種條件下找到最大邊緣超平面還是可能的</a:t>
            </a:r>
            <a:r>
              <a:rPr lang="zh-TW" altLang="en-US" b="1" dirty="0" smtClean="0"/>
              <a:t>。</a:t>
            </a:r>
            <a:endParaRPr lang="zh-TW" altLang="en-US" b="1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012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4.5 </a:t>
            </a:r>
            <a:r>
              <a:rPr lang="zh-TW" altLang="en-US" spc="-204" dirty="0" smtClean="0"/>
              <a:t>支持向量機</a:t>
            </a:r>
            <a:endParaRPr spc="-185" dirty="0"/>
          </a:p>
        </p:txBody>
      </p:sp>
      <p:sp>
        <p:nvSpPr>
          <p:cNvPr id="4" name="object 4"/>
          <p:cNvSpPr txBox="1"/>
          <p:nvPr/>
        </p:nvSpPr>
        <p:spPr>
          <a:xfrm>
            <a:off x="1710182" y="1200958"/>
            <a:ext cx="10329418" cy="188449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1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45" dirty="0" smtClean="0">
                <a:latin typeface="Trebuchet MS"/>
                <a:cs typeface="Trebuchet MS"/>
              </a:rPr>
              <a:t>線性決策邊界</a:t>
            </a:r>
            <a:endParaRPr sz="2800" dirty="0">
              <a:latin typeface="Trebuchet MS"/>
              <a:cs typeface="Trebuchet MS"/>
            </a:endParaRPr>
          </a:p>
          <a:p>
            <a:pPr marL="908050" lvl="1" indent="-352425">
              <a:lnSpc>
                <a:spcPct val="100000"/>
              </a:lnSpc>
              <a:spcBef>
                <a:spcPts val="525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但是可以藉由「</a:t>
            </a:r>
            <a:r>
              <a:rPr lang="en-US" altLang="zh-TW" sz="2400" spc="-145" dirty="0">
                <a:latin typeface="Trebuchet MS"/>
                <a:cs typeface="Trebuchet MS"/>
              </a:rPr>
              <a:t> Kernel</a:t>
            </a:r>
            <a:r>
              <a:rPr lang="en-US" altLang="zh-TW" sz="2400" spc="-170" dirty="0">
                <a:latin typeface="Trebuchet MS"/>
                <a:cs typeface="Trebuchet MS"/>
              </a:rPr>
              <a:t> </a:t>
            </a:r>
            <a:r>
              <a:rPr lang="en-US" altLang="zh-TW" sz="2400" spc="-155" dirty="0">
                <a:latin typeface="Trebuchet MS"/>
                <a:cs typeface="Trebuchet MS"/>
              </a:rPr>
              <a:t>trick </a:t>
            </a:r>
            <a:r>
              <a:rPr lang="zh-TW" altLang="en-US" sz="2400" spc="-95" dirty="0" smtClean="0">
                <a:latin typeface="Trebuchet MS"/>
                <a:cs typeface="Trebuchet MS"/>
              </a:rPr>
              <a:t>」得到更複雜的邊界</a:t>
            </a:r>
            <a:endParaRPr sz="24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可以避免過度擬合</a:t>
            </a:r>
            <a:endParaRPr sz="2800" dirty="0">
              <a:latin typeface="Trebuchet MS"/>
              <a:cs typeface="Trebuchet MS"/>
            </a:endParaRPr>
          </a:p>
          <a:p>
            <a:pPr marL="908050" lvl="1" indent="-352425">
              <a:lnSpc>
                <a:spcPct val="100000"/>
              </a:lnSpc>
              <a:spcBef>
                <a:spcPts val="520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邊界劃分取決於少數點</a:t>
            </a:r>
            <a:endParaRPr sz="2400" dirty="0" smtClean="0">
              <a:latin typeface="Trebuchet MS"/>
              <a:cs typeface="Trebuchet M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6000" y="4267200"/>
            <a:ext cx="74676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b="1" spc="-175" dirty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>
                <a:latin typeface="Trebuchet MS"/>
                <a:cs typeface="Trebuchet MS"/>
              </a:rPr>
              <a:t>有一些支持向量機的分類器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，接著我們就來觀察</a:t>
            </a:r>
            <a:r>
              <a:rPr lang="en-US" altLang="zh-TW" sz="2800" b="1" spc="-175" dirty="0">
                <a:latin typeface="Trebuchet MS"/>
                <a:cs typeface="Trebuchet MS"/>
              </a:rPr>
              <a:t>functions</a:t>
            </a:r>
            <a:r>
              <a:rPr lang="zh-TW" altLang="en-US" sz="2800" b="1" spc="-175" dirty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SMO</a:t>
            </a:r>
            <a:r>
              <a:rPr lang="zh-TW" altLang="en-US" sz="2800" b="1" spc="-175" dirty="0">
                <a:latin typeface="Trebuchet MS"/>
                <a:cs typeface="Trebuchet MS"/>
              </a:rPr>
              <a:t>！</a:t>
            </a:r>
            <a:endParaRPr lang="en-US" altLang="zh-TW" sz="2800" b="1" spc="-175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44625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0" dirty="0"/>
              <a:t>4.5 </a:t>
            </a:r>
            <a:r>
              <a:rPr lang="zh-TW" altLang="en-US" spc="-204" dirty="0"/>
              <a:t>支持向量機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820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9" y="1867256"/>
            <a:ext cx="6243551" cy="43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570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8150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0" dirty="0"/>
              <a:t>4.5 </a:t>
            </a:r>
            <a:r>
              <a:rPr lang="zh-TW" altLang="en-US" spc="-204" dirty="0"/>
              <a:t>支持向量機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93" y="1865198"/>
            <a:ext cx="6858000" cy="484453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0927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0" dirty="0"/>
              <a:t>4.5 </a:t>
            </a:r>
            <a:r>
              <a:rPr lang="zh-TW" altLang="en-US" spc="-204" dirty="0"/>
              <a:t>支持向量機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3.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鈕，並在出現的選單中左鍵單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functions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75" dirty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SMO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55" y="2438400"/>
            <a:ext cx="3476190" cy="369523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97" y="1788997"/>
            <a:ext cx="4395859" cy="4899843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230370" y="3443000"/>
            <a:ext cx="2170430" cy="1066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8140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0" dirty="0"/>
              <a:t>4.5 </a:t>
            </a:r>
            <a:r>
              <a:rPr lang="zh-TW" altLang="en-US" spc="-204" dirty="0"/>
              <a:t>支持向量機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4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選擇好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SMO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分類器後，左鍵單擊圖中紅色方框處開啟配置視窗。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81200"/>
            <a:ext cx="794488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7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BoundaryVisualizer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視窗中點擊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鈕，在出現的選單中左鍵單擊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lazy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IBk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5550754" cy="22859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42" y="1689178"/>
            <a:ext cx="5666258" cy="3773434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257800" y="2971799"/>
            <a:ext cx="1828800" cy="10668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1739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0" dirty="0"/>
              <a:t>4.5 </a:t>
            </a:r>
            <a:r>
              <a:rPr lang="zh-TW" altLang="en-US" spc="-204" dirty="0"/>
              <a:t>支持向量機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019800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1" dirty="0"/>
              <a:t>這裡有許多參數，</a:t>
            </a:r>
            <a:r>
              <a:rPr lang="zh-TW" altLang="en-US" sz="2800" b="1" dirty="0" smtClean="0"/>
              <a:t>例如剛才提到的「</a:t>
            </a:r>
            <a:r>
              <a:rPr lang="en-US" altLang="zh-TW" sz="2800" spc="-145" dirty="0" smtClean="0">
                <a:latin typeface="Trebuchet MS"/>
                <a:cs typeface="Trebuchet MS"/>
              </a:rPr>
              <a:t>Kernel</a:t>
            </a:r>
            <a:r>
              <a:rPr lang="en-US" altLang="zh-TW" sz="2800" spc="-170" dirty="0" smtClean="0">
                <a:latin typeface="Trebuchet MS"/>
                <a:cs typeface="Trebuchet MS"/>
              </a:rPr>
              <a:t> </a:t>
            </a:r>
            <a:r>
              <a:rPr lang="en-US" altLang="zh-TW" sz="2800" spc="-155" dirty="0" smtClean="0">
                <a:latin typeface="Trebuchet MS"/>
                <a:cs typeface="Trebuchet MS"/>
              </a:rPr>
              <a:t>trick</a:t>
            </a:r>
            <a:r>
              <a:rPr lang="zh-TW" altLang="en-US" sz="2800" spc="-155" dirty="0" smtClean="0">
                <a:latin typeface="Trebuchet MS"/>
                <a:cs typeface="Trebuchet MS"/>
              </a:rPr>
              <a:t>」</a:t>
            </a:r>
            <a:r>
              <a:rPr lang="zh-TW" altLang="en-US" sz="2800" b="1" dirty="0" smtClean="0"/>
              <a:t>，</a:t>
            </a:r>
            <a:r>
              <a:rPr lang="zh-TW" altLang="en-US" sz="2800" b="1" dirty="0"/>
              <a:t>你可以選擇不同的核</a:t>
            </a:r>
            <a:r>
              <a:rPr lang="zh-TW" altLang="en-US" sz="2800" b="1" dirty="0" smtClean="0"/>
              <a:t>，當然</a:t>
            </a:r>
            <a:r>
              <a:rPr lang="zh-TW" altLang="en-US" sz="2800" b="1" dirty="0"/>
              <a:t>你也可以嘗試一些其他的參數</a:t>
            </a:r>
            <a:r>
              <a:rPr lang="zh-TW" altLang="en-US" sz="2800" b="1" dirty="0" smtClean="0"/>
              <a:t>。</a:t>
            </a:r>
            <a:endParaRPr lang="en-US" altLang="zh-TW" sz="28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1" dirty="0"/>
              <a:t>實際上，SMO算法只能用於二類的問題，所以只能用於二類的資料集</a:t>
            </a:r>
            <a:r>
              <a:rPr lang="zh-TW" altLang="en-US" sz="2800" b="1" dirty="0" smtClean="0"/>
              <a:t>。</a:t>
            </a:r>
            <a:endParaRPr lang="zh-TW" altLang="en-US" sz="28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04800"/>
            <a:ext cx="4205856" cy="62853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01000" y="4572000"/>
            <a:ext cx="3276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8103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0" dirty="0"/>
              <a:t>4.5 </a:t>
            </a:r>
            <a:r>
              <a:rPr lang="zh-TW" altLang="en-US" spc="-204" dirty="0"/>
              <a:t>支持向量機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鈕，並在出現的選單中左鍵單擊</a:t>
            </a:r>
            <a:r>
              <a:rPr lang="en-US" altLang="zh-TW" sz="2800" b="1" spc="-175" dirty="0">
                <a:latin typeface="Trebuchet MS"/>
                <a:cs typeface="Trebuchet MS"/>
              </a:rPr>
              <a:t>functions</a:t>
            </a:r>
            <a:r>
              <a:rPr lang="zh-TW" altLang="en-US" sz="2800" b="1" spc="-175" dirty="0">
                <a:latin typeface="Trebuchet MS"/>
                <a:cs typeface="Trebuchet MS"/>
              </a:rPr>
              <a:t>資料夾下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LibSVM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200400"/>
            <a:ext cx="4757737" cy="1828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788998"/>
            <a:ext cx="4152381" cy="489523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105400" y="3886200"/>
            <a:ext cx="2170430" cy="1066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0275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0" dirty="0"/>
              <a:t>4.5 </a:t>
            </a:r>
            <a:r>
              <a:rPr lang="zh-TW" altLang="en-US" spc="-204" dirty="0"/>
              <a:t>支持向量機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>
                <a:latin typeface="Trebuchet MS"/>
                <a:cs typeface="Trebuchet MS"/>
              </a:rPr>
              <a:t>選擇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好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LibSVM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器後，左鍵單擊圖中紅色方框處開啟配置視窗。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855298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747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0" dirty="0"/>
              <a:t>4.5 </a:t>
            </a:r>
            <a:r>
              <a:rPr lang="zh-TW" altLang="en-US" spc="-204" dirty="0"/>
              <a:t>支持向量機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可以</a:t>
            </a:r>
            <a:r>
              <a:rPr lang="zh-TW" altLang="en-US" sz="2800" b="1" spc="-175" dirty="0">
                <a:latin typeface="Trebuchet MS"/>
                <a:cs typeface="Trebuchet MS"/>
              </a:rPr>
              <a:t>看到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這</a:t>
            </a:r>
            <a:r>
              <a:rPr lang="zh-TW" altLang="en-US" sz="2800" b="1" spc="-175" dirty="0">
                <a:latin typeface="Trebuchet MS"/>
                <a:cs typeface="Trebuchet MS"/>
              </a:rPr>
              <a:t>裡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有</a:t>
            </a:r>
            <a:r>
              <a:rPr lang="zh-TW" altLang="en-US" sz="2800" b="1" spc="-175" dirty="0">
                <a:latin typeface="Trebuchet MS"/>
                <a:cs typeface="Trebuchet MS"/>
              </a:rPr>
              <a:t>許多不同的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2382"/>
            <a:ext cx="4114800" cy="66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730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0" dirty="0"/>
              <a:t>4.5 </a:t>
            </a:r>
            <a:r>
              <a:rPr lang="zh-TW" altLang="en-US" spc="-204" dirty="0"/>
              <a:t>支持向量機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477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Trebuchet MS"/>
                <a:cs typeface="Trebuchet MS"/>
              </a:rPr>
              <a:t>左鍵單擊上方的</a:t>
            </a:r>
            <a:r>
              <a:rPr lang="en-US" altLang="zh-TW" sz="2800" b="1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dirty="0" smtClean="0">
                <a:latin typeface="Trebuchet MS"/>
                <a:cs typeface="Trebuchet MS"/>
              </a:rPr>
              <a:t>鈕可以看到許多</a:t>
            </a:r>
            <a:r>
              <a:rPr lang="zh-TW" altLang="en-US" sz="2800" b="1" dirty="0">
                <a:latin typeface="Trebuchet MS"/>
                <a:cs typeface="Trebuchet MS"/>
              </a:rPr>
              <a:t>關於這個支持向量機工具包</a:t>
            </a:r>
            <a:r>
              <a:rPr lang="zh-TW" altLang="en-US" sz="2800" b="1" dirty="0" smtClean="0">
                <a:latin typeface="Trebuchet MS"/>
                <a:cs typeface="Trebuchet MS"/>
              </a:rPr>
              <a:t>的資訊。</a:t>
            </a:r>
            <a:endParaRPr sz="2800" b="1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4895238" cy="38952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488" y="381000"/>
            <a:ext cx="3015500" cy="6200975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5105400" y="404712"/>
            <a:ext cx="3235088" cy="27194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105400" y="3429000"/>
            <a:ext cx="3235088" cy="3152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340488" y="381000"/>
            <a:ext cx="3015500" cy="620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5410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012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4.5 </a:t>
            </a:r>
            <a:r>
              <a:rPr lang="zh-TW" altLang="en-US" spc="-204" dirty="0" smtClean="0"/>
              <a:t>支持向量機</a:t>
            </a:r>
            <a:endParaRPr spc="-185" dirty="0"/>
          </a:p>
        </p:txBody>
      </p:sp>
      <p:sp>
        <p:nvSpPr>
          <p:cNvPr id="4" name="object 4"/>
          <p:cNvSpPr txBox="1"/>
          <p:nvPr/>
        </p:nvSpPr>
        <p:spPr>
          <a:xfrm>
            <a:off x="1710182" y="1200958"/>
            <a:ext cx="10329418" cy="548804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1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45" dirty="0" smtClean="0">
                <a:latin typeface="Trebuchet MS"/>
                <a:cs typeface="Trebuchet MS"/>
              </a:rPr>
              <a:t>線性決策邊界</a:t>
            </a:r>
            <a:endParaRPr sz="2800" dirty="0">
              <a:latin typeface="Trebuchet MS"/>
              <a:cs typeface="Trebuchet MS"/>
            </a:endParaRPr>
          </a:p>
          <a:p>
            <a:pPr marL="908050" lvl="1" indent="-352425">
              <a:lnSpc>
                <a:spcPct val="100000"/>
              </a:lnSpc>
              <a:spcBef>
                <a:spcPts val="525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但是可以藉由「</a:t>
            </a:r>
            <a:r>
              <a:rPr lang="en-US" altLang="zh-TW" sz="2400" spc="-145" dirty="0">
                <a:latin typeface="Trebuchet MS"/>
                <a:cs typeface="Trebuchet MS"/>
              </a:rPr>
              <a:t> Kernel</a:t>
            </a:r>
            <a:r>
              <a:rPr lang="en-US" altLang="zh-TW" sz="2400" spc="-170" dirty="0">
                <a:latin typeface="Trebuchet MS"/>
                <a:cs typeface="Trebuchet MS"/>
              </a:rPr>
              <a:t> </a:t>
            </a:r>
            <a:r>
              <a:rPr lang="en-US" altLang="zh-TW" sz="2400" spc="-155" dirty="0">
                <a:latin typeface="Trebuchet MS"/>
                <a:cs typeface="Trebuchet MS"/>
              </a:rPr>
              <a:t>trick </a:t>
            </a:r>
            <a:r>
              <a:rPr lang="zh-TW" altLang="en-US" sz="2400" spc="-95" dirty="0" smtClean="0">
                <a:latin typeface="Trebuchet MS"/>
                <a:cs typeface="Trebuchet MS"/>
              </a:rPr>
              <a:t>」得到更複雜的邊界</a:t>
            </a:r>
            <a:endParaRPr sz="24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可以避免過度擬合</a:t>
            </a:r>
            <a:endParaRPr sz="2800" dirty="0">
              <a:latin typeface="Trebuchet MS"/>
              <a:cs typeface="Trebuchet MS"/>
            </a:endParaRPr>
          </a:p>
          <a:p>
            <a:pPr marL="908050" lvl="1" indent="-352425">
              <a:lnSpc>
                <a:spcPct val="100000"/>
              </a:lnSpc>
              <a:spcBef>
                <a:spcPts val="520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邊界劃分取決於少數點</a:t>
            </a:r>
            <a:endParaRPr sz="2400" dirty="0" smtClean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spc="-150" dirty="0" smtClean="0">
                <a:latin typeface="Trebuchet MS"/>
                <a:cs typeface="Trebuchet MS"/>
              </a:rPr>
              <a:t>Weka:</a:t>
            </a:r>
            <a:r>
              <a:rPr sz="2800" spc="-229" dirty="0" smtClean="0">
                <a:latin typeface="Trebuchet MS"/>
                <a:cs typeface="Trebuchet MS"/>
              </a:rPr>
              <a:t> </a:t>
            </a:r>
            <a:r>
              <a:rPr sz="2800" spc="-60" dirty="0" smtClean="0">
                <a:solidFill>
                  <a:srgbClr val="FF0000"/>
                </a:solidFill>
                <a:latin typeface="Trebuchet MS"/>
                <a:cs typeface="Trebuchet MS"/>
              </a:rPr>
              <a:t>functions</a:t>
            </a:r>
            <a:r>
              <a:rPr lang="zh-TW" altLang="en-US" sz="2800" spc="-60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800" spc="-60" dirty="0" smtClean="0">
                <a:solidFill>
                  <a:srgbClr val="FF0000"/>
                </a:solidFill>
                <a:latin typeface="Trebuchet MS"/>
                <a:cs typeface="Trebuchet MS"/>
              </a:rPr>
              <a:t>SMO</a:t>
            </a:r>
            <a:endParaRPr sz="2800" dirty="0" smtClean="0">
              <a:latin typeface="Trebuchet MS"/>
              <a:cs typeface="Trebuchet MS"/>
            </a:endParaRPr>
          </a:p>
          <a:p>
            <a:pPr marL="908050" lvl="1" indent="-352425">
              <a:lnSpc>
                <a:spcPct val="100000"/>
              </a:lnSpc>
              <a:spcBef>
                <a:spcPts val="530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25" dirty="0" smtClean="0">
                <a:latin typeface="Trebuchet MS"/>
                <a:cs typeface="Trebuchet MS"/>
              </a:rPr>
              <a:t>限制兩個類別</a:t>
            </a:r>
            <a:endParaRPr sz="2400" dirty="0">
              <a:latin typeface="Trebuchet MS"/>
              <a:cs typeface="Trebuchet MS"/>
            </a:endParaRPr>
          </a:p>
          <a:p>
            <a:pPr marL="907415" lvl="1" indent="-352425">
              <a:lnSpc>
                <a:spcPct val="100000"/>
              </a:lnSpc>
              <a:spcBef>
                <a:spcPts val="495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30" dirty="0" smtClean="0">
                <a:latin typeface="Trebuchet MS"/>
                <a:cs typeface="Trebuchet MS"/>
              </a:rPr>
              <a:t>所以使用多響應回歸</a:t>
            </a:r>
            <a:r>
              <a:rPr lang="en-US" altLang="zh-TW" sz="2400" spc="-30" dirty="0" smtClean="0">
                <a:latin typeface="Trebuchet MS"/>
                <a:cs typeface="Trebuchet MS"/>
              </a:rPr>
              <a:t>(</a:t>
            </a:r>
            <a:r>
              <a:rPr sz="2400" spc="-55" dirty="0" smtClean="0">
                <a:latin typeface="Trebuchet MS"/>
                <a:cs typeface="Trebuchet MS"/>
              </a:rPr>
              <a:t>Multi</a:t>
            </a:r>
            <a:r>
              <a:rPr lang="en-US" altLang="zh-TW" sz="2400" spc="-55" dirty="0" smtClean="0">
                <a:latin typeface="Trebuchet MS"/>
                <a:cs typeface="Trebuchet MS"/>
              </a:rPr>
              <a:t>-</a:t>
            </a:r>
            <a:r>
              <a:rPr sz="2400" spc="-55" dirty="0" smtClean="0">
                <a:latin typeface="Trebuchet MS"/>
                <a:cs typeface="Trebuchet MS"/>
              </a:rPr>
              <a:t>response</a:t>
            </a:r>
            <a:r>
              <a:rPr sz="2400" spc="-185" dirty="0" smtClean="0">
                <a:latin typeface="Trebuchet MS"/>
                <a:cs typeface="Trebuchet MS"/>
              </a:rPr>
              <a:t> </a:t>
            </a:r>
            <a:r>
              <a:rPr lang="en-US" altLang="zh-TW" sz="2400" spc="-95" dirty="0" smtClean="0">
                <a:latin typeface="Trebuchet MS"/>
                <a:cs typeface="Trebuchet MS"/>
              </a:rPr>
              <a:t>regression)</a:t>
            </a:r>
            <a:r>
              <a:rPr sz="2400" spc="-110" dirty="0" smtClean="0">
                <a:latin typeface="Trebuchet MS"/>
                <a:cs typeface="Trebuchet MS"/>
              </a:rPr>
              <a:t>…</a:t>
            </a:r>
            <a:r>
              <a:rPr sz="2400" spc="-185" dirty="0" smtClean="0">
                <a:latin typeface="Trebuchet MS"/>
                <a:cs typeface="Trebuchet MS"/>
              </a:rPr>
              <a:t> </a:t>
            </a:r>
            <a:r>
              <a:rPr lang="zh-TW" altLang="en-US" sz="2400" spc="-65" dirty="0">
                <a:latin typeface="Trebuchet MS"/>
                <a:cs typeface="Trebuchet MS"/>
              </a:rPr>
              <a:t>或</a:t>
            </a:r>
            <a:r>
              <a:rPr sz="2400" spc="-110" dirty="0" smtClean="0">
                <a:latin typeface="Trebuchet MS"/>
                <a:cs typeface="Trebuchet MS"/>
              </a:rPr>
              <a:t>Pairwise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線性回歸</a:t>
            </a:r>
            <a:endParaRPr sz="24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spc="-150" dirty="0">
                <a:latin typeface="Trebuchet MS"/>
                <a:cs typeface="Trebuchet MS"/>
              </a:rPr>
              <a:t>Weka: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85" dirty="0" smtClean="0">
                <a:solidFill>
                  <a:srgbClr val="FF0000"/>
                </a:solidFill>
                <a:latin typeface="Trebuchet MS"/>
                <a:cs typeface="Trebuchet MS"/>
              </a:rPr>
              <a:t>functions</a:t>
            </a:r>
            <a:r>
              <a:rPr lang="zh-TW" altLang="en-US" sz="2800" spc="-8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800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LibSVM</a:t>
            </a:r>
            <a:endParaRPr sz="2800" dirty="0">
              <a:latin typeface="Trebuchet MS"/>
              <a:cs typeface="Trebuchet MS"/>
            </a:endParaRPr>
          </a:p>
          <a:p>
            <a:pPr marL="907415" lvl="1" indent="-352425">
              <a:lnSpc>
                <a:spcPct val="100000"/>
              </a:lnSpc>
              <a:spcBef>
                <a:spcPts val="530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25" dirty="0" smtClean="0">
                <a:latin typeface="Trebuchet MS"/>
                <a:cs typeface="Trebuchet MS"/>
              </a:rPr>
              <a:t>從外部函式庫取得</a:t>
            </a:r>
            <a:r>
              <a:rPr lang="zh-TW" altLang="en-US" sz="2400" spc="-80" dirty="0" smtClean="0">
                <a:latin typeface="Trebuchet MS"/>
                <a:cs typeface="Trebuchet MS"/>
              </a:rPr>
              <a:t>支持向量機</a:t>
            </a:r>
            <a:endParaRPr sz="2400" dirty="0">
              <a:latin typeface="Trebuchet MS"/>
              <a:cs typeface="Trebuchet MS"/>
            </a:endParaRPr>
          </a:p>
          <a:p>
            <a:pPr marL="907415" lvl="1" indent="-352425">
              <a:lnSpc>
                <a:spcPct val="100000"/>
              </a:lnSpc>
              <a:spcBef>
                <a:spcPts val="495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30" dirty="0">
                <a:latin typeface="Trebuchet MS"/>
                <a:cs typeface="Trebuchet MS"/>
              </a:rPr>
              <a:t>比</a:t>
            </a:r>
            <a:r>
              <a:rPr sz="2400" spc="-20" dirty="0" smtClean="0">
                <a:latin typeface="Trebuchet MS"/>
                <a:cs typeface="Trebuchet MS"/>
              </a:rPr>
              <a:t>SMO</a:t>
            </a:r>
            <a:r>
              <a:rPr lang="zh-TW" altLang="en-US" sz="2400" spc="-20" dirty="0" smtClean="0">
                <a:latin typeface="Trebuchet MS"/>
                <a:cs typeface="Trebuchet MS"/>
              </a:rPr>
              <a:t>更快，且有更複雜的選項</a:t>
            </a:r>
            <a:endParaRPr sz="2400" dirty="0">
              <a:latin typeface="Trebuchet MS"/>
              <a:cs typeface="Trebuchet MS"/>
            </a:endParaRPr>
          </a:p>
          <a:p>
            <a:pPr marL="516890">
              <a:lnSpc>
                <a:spcPct val="100000"/>
              </a:lnSpc>
              <a:spcBef>
                <a:spcPts val="500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873760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87376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</a:t>
            </a:r>
            <a:r>
              <a:rPr sz="2400" spc="-120" dirty="0">
                <a:latin typeface="Trebuchet MS"/>
                <a:cs typeface="Trebuchet MS"/>
              </a:rPr>
              <a:t>6.4 </a:t>
            </a:r>
            <a:r>
              <a:rPr sz="2400" i="1" spc="-85" dirty="0">
                <a:latin typeface="Trebuchet MS"/>
                <a:cs typeface="Trebuchet MS"/>
              </a:rPr>
              <a:t>Maximum‐margin</a:t>
            </a:r>
            <a:r>
              <a:rPr sz="2400" i="1" spc="-25" dirty="0">
                <a:latin typeface="Trebuchet MS"/>
                <a:cs typeface="Trebuchet MS"/>
              </a:rPr>
              <a:t> </a:t>
            </a:r>
            <a:r>
              <a:rPr sz="2400" i="1" spc="-130" dirty="0">
                <a:latin typeface="Trebuchet MS"/>
                <a:cs typeface="Trebuchet MS"/>
              </a:rPr>
              <a:t>hyperplane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05200" y="2971800"/>
            <a:ext cx="5071618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4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6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05" dirty="0">
                <a:latin typeface="Trebuchet MS"/>
                <a:cs typeface="Trebuchet MS"/>
              </a:rPr>
              <a:t>集成學習</a:t>
            </a:r>
            <a:r>
              <a:rPr lang="zh-TW" altLang="en-US" sz="2000" i="1" spc="-105" dirty="0" smtClean="0">
                <a:latin typeface="Trebuchet MS"/>
                <a:cs typeface="Trebuchet MS"/>
              </a:rPr>
              <a:t>法</a:t>
            </a:r>
            <a:r>
              <a:rPr lang="en-US" altLang="zh-TW" sz="2000" i="1" spc="-105" dirty="0" smtClean="0">
                <a:latin typeface="Trebuchet MS"/>
                <a:cs typeface="Trebuchet MS"/>
              </a:rPr>
              <a:t>(</a:t>
            </a:r>
            <a:r>
              <a:rPr sz="2000" i="1" spc="-105" dirty="0" smtClean="0">
                <a:latin typeface="Trebuchet MS"/>
                <a:cs typeface="Trebuchet MS"/>
              </a:rPr>
              <a:t>Ensemble</a:t>
            </a:r>
            <a:r>
              <a:rPr sz="2000" i="1" spc="-160" dirty="0" smtClean="0">
                <a:latin typeface="Trebuchet MS"/>
                <a:cs typeface="Trebuchet MS"/>
              </a:rPr>
              <a:t> </a:t>
            </a:r>
            <a:r>
              <a:rPr sz="2000" i="1" spc="-100" dirty="0" smtClean="0">
                <a:latin typeface="Trebuchet MS"/>
                <a:cs typeface="Trebuchet MS"/>
              </a:rPr>
              <a:t>learning</a:t>
            </a:r>
            <a:r>
              <a:rPr lang="en-US" altLang="zh-TW" sz="2000" i="1" spc="-10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Data </a:t>
            </a:r>
            <a:r>
              <a:rPr sz="4000" spc="-100" dirty="0"/>
              <a:t>Mining </a:t>
            </a:r>
            <a:r>
              <a:rPr sz="4000" spc="-240" dirty="0"/>
              <a:t>with</a:t>
            </a:r>
            <a:r>
              <a:rPr sz="4000" spc="-625" dirty="0"/>
              <a:t> </a:t>
            </a:r>
            <a:r>
              <a:rPr sz="4000" spc="-270" dirty="0"/>
              <a:t>Weka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698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4.6: </a:t>
            </a:r>
            <a:r>
              <a:rPr lang="zh-TW" altLang="en-US" spc="-204" dirty="0" smtClean="0"/>
              <a:t>集成學習法</a:t>
            </a:r>
            <a:endParaRPr spc="-185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61658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105" dirty="0">
                <a:latin typeface="Trebuchet MS"/>
                <a:cs typeface="Trebuchet MS"/>
              </a:rPr>
              <a:t>Evaluation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536" y="4703826"/>
            <a:ext cx="3382010" cy="645160"/>
            <a:chOff x="1621536" y="4703826"/>
            <a:chExt cx="3382010" cy="645160"/>
          </a:xfrm>
        </p:grpSpPr>
        <p:sp>
          <p:nvSpPr>
            <p:cNvPr id="16" name="object 16"/>
            <p:cNvSpPr/>
            <p:nvPr/>
          </p:nvSpPr>
          <p:spPr>
            <a:xfrm>
              <a:off x="1636014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1536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6014" y="47183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30" dirty="0" smtClean="0">
                <a:latin typeface="Trebuchet MS"/>
                <a:cs typeface="Trebuchet MS"/>
              </a:rPr>
              <a:t>更多分類器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21536" y="5770626"/>
            <a:ext cx="3382010" cy="645160"/>
            <a:chOff x="1621536" y="5770626"/>
            <a:chExt cx="3382010" cy="645160"/>
          </a:xfrm>
        </p:grpSpPr>
        <p:sp>
          <p:nvSpPr>
            <p:cNvPr id="20" name="object 20"/>
            <p:cNvSpPr/>
            <p:nvPr/>
          </p:nvSpPr>
          <p:spPr>
            <a:xfrm>
              <a:off x="1636014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1536" y="57706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800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90056" y="5776214"/>
            <a:ext cx="204470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72050" y="2348483"/>
            <a:ext cx="5133975" cy="3614420"/>
            <a:chOff x="4972050" y="2348483"/>
            <a:chExt cx="5133975" cy="3614420"/>
          </a:xfrm>
        </p:grpSpPr>
        <p:sp>
          <p:nvSpPr>
            <p:cNvPr id="24" name="object 24"/>
            <p:cNvSpPr/>
            <p:nvPr/>
          </p:nvSpPr>
          <p:spPr>
            <a:xfrm>
              <a:off x="4972050" y="2506217"/>
              <a:ext cx="864235" cy="3456940"/>
            </a:xfrm>
            <a:custGeom>
              <a:avLst/>
              <a:gdLst/>
              <a:ahLst/>
              <a:cxnLst/>
              <a:rect l="l" t="t" r="r" b="b"/>
              <a:pathLst>
                <a:path w="864235" h="3456940">
                  <a:moveTo>
                    <a:pt x="838200" y="2781312"/>
                  </a:moveTo>
                  <a:lnTo>
                    <a:pt x="735330" y="2769120"/>
                  </a:lnTo>
                  <a:lnTo>
                    <a:pt x="684276" y="2762262"/>
                  </a:lnTo>
                  <a:lnTo>
                    <a:pt x="581406" y="2747022"/>
                  </a:lnTo>
                  <a:lnTo>
                    <a:pt x="530352" y="2737878"/>
                  </a:lnTo>
                  <a:lnTo>
                    <a:pt x="505206" y="2732544"/>
                  </a:lnTo>
                  <a:lnTo>
                    <a:pt x="479298" y="2727972"/>
                  </a:lnTo>
                  <a:lnTo>
                    <a:pt x="454152" y="2721876"/>
                  </a:lnTo>
                  <a:lnTo>
                    <a:pt x="428244" y="2716542"/>
                  </a:lnTo>
                  <a:lnTo>
                    <a:pt x="403098" y="2709684"/>
                  </a:lnTo>
                  <a:lnTo>
                    <a:pt x="352044" y="2696730"/>
                  </a:lnTo>
                  <a:lnTo>
                    <a:pt x="275082" y="2673870"/>
                  </a:lnTo>
                  <a:lnTo>
                    <a:pt x="172974" y="2640342"/>
                  </a:lnTo>
                  <a:lnTo>
                    <a:pt x="121920" y="2622816"/>
                  </a:lnTo>
                  <a:lnTo>
                    <a:pt x="70104" y="2604528"/>
                  </a:lnTo>
                  <a:lnTo>
                    <a:pt x="19050" y="2586240"/>
                  </a:lnTo>
                  <a:lnTo>
                    <a:pt x="9144" y="2612910"/>
                  </a:lnTo>
                  <a:lnTo>
                    <a:pt x="60960" y="2631198"/>
                  </a:lnTo>
                  <a:lnTo>
                    <a:pt x="112014" y="2649486"/>
                  </a:lnTo>
                  <a:lnTo>
                    <a:pt x="214884" y="2684538"/>
                  </a:lnTo>
                  <a:lnTo>
                    <a:pt x="266700" y="2701302"/>
                  </a:lnTo>
                  <a:lnTo>
                    <a:pt x="344424" y="2724162"/>
                  </a:lnTo>
                  <a:lnTo>
                    <a:pt x="396240" y="2737878"/>
                  </a:lnTo>
                  <a:lnTo>
                    <a:pt x="447294" y="2750070"/>
                  </a:lnTo>
                  <a:lnTo>
                    <a:pt x="525018" y="2766072"/>
                  </a:lnTo>
                  <a:lnTo>
                    <a:pt x="576834" y="2775216"/>
                  </a:lnTo>
                  <a:lnTo>
                    <a:pt x="680466" y="2790456"/>
                  </a:lnTo>
                  <a:lnTo>
                    <a:pt x="731520" y="2797314"/>
                  </a:lnTo>
                  <a:lnTo>
                    <a:pt x="834390" y="2809506"/>
                  </a:lnTo>
                  <a:lnTo>
                    <a:pt x="838200" y="2781312"/>
                  </a:lnTo>
                  <a:close/>
                </a:path>
                <a:path w="864235" h="3456940">
                  <a:moveTo>
                    <a:pt x="839724" y="2161032"/>
                  </a:moveTo>
                  <a:lnTo>
                    <a:pt x="832866" y="2133600"/>
                  </a:lnTo>
                  <a:lnTo>
                    <a:pt x="781812" y="2145030"/>
                  </a:lnTo>
                  <a:lnTo>
                    <a:pt x="729996" y="2157222"/>
                  </a:lnTo>
                  <a:lnTo>
                    <a:pt x="678180" y="2170176"/>
                  </a:lnTo>
                  <a:lnTo>
                    <a:pt x="574548" y="2199894"/>
                  </a:lnTo>
                  <a:lnTo>
                    <a:pt x="522732" y="2217420"/>
                  </a:lnTo>
                  <a:lnTo>
                    <a:pt x="470916" y="2237232"/>
                  </a:lnTo>
                  <a:lnTo>
                    <a:pt x="419100" y="2259330"/>
                  </a:lnTo>
                  <a:lnTo>
                    <a:pt x="393192" y="2272284"/>
                  </a:lnTo>
                  <a:lnTo>
                    <a:pt x="367284" y="2284476"/>
                  </a:lnTo>
                  <a:lnTo>
                    <a:pt x="289560" y="2327148"/>
                  </a:lnTo>
                  <a:lnTo>
                    <a:pt x="185928" y="2390394"/>
                  </a:lnTo>
                  <a:lnTo>
                    <a:pt x="57150" y="2476500"/>
                  </a:lnTo>
                  <a:lnTo>
                    <a:pt x="6096" y="2511552"/>
                  </a:lnTo>
                  <a:lnTo>
                    <a:pt x="22098" y="2535174"/>
                  </a:lnTo>
                  <a:lnTo>
                    <a:pt x="73152" y="2500122"/>
                  </a:lnTo>
                  <a:lnTo>
                    <a:pt x="176022" y="2430780"/>
                  </a:lnTo>
                  <a:lnTo>
                    <a:pt x="201930" y="2414778"/>
                  </a:lnTo>
                  <a:lnTo>
                    <a:pt x="227076" y="2398014"/>
                  </a:lnTo>
                  <a:lnTo>
                    <a:pt x="278130" y="2366772"/>
                  </a:lnTo>
                  <a:lnTo>
                    <a:pt x="329184" y="2337054"/>
                  </a:lnTo>
                  <a:lnTo>
                    <a:pt x="380238" y="2310384"/>
                  </a:lnTo>
                  <a:lnTo>
                    <a:pt x="431292" y="2285238"/>
                  </a:lnTo>
                  <a:lnTo>
                    <a:pt x="482346" y="2263902"/>
                  </a:lnTo>
                  <a:lnTo>
                    <a:pt x="532638" y="2244090"/>
                  </a:lnTo>
                  <a:lnTo>
                    <a:pt x="583692" y="2227326"/>
                  </a:lnTo>
                  <a:lnTo>
                    <a:pt x="660654" y="2204466"/>
                  </a:lnTo>
                  <a:lnTo>
                    <a:pt x="685800" y="2197608"/>
                  </a:lnTo>
                  <a:lnTo>
                    <a:pt x="839724" y="2161032"/>
                  </a:lnTo>
                  <a:close/>
                </a:path>
                <a:path w="864235" h="3456940">
                  <a:moveTo>
                    <a:pt x="842010" y="3430524"/>
                  </a:moveTo>
                  <a:lnTo>
                    <a:pt x="765810" y="3393948"/>
                  </a:lnTo>
                  <a:lnTo>
                    <a:pt x="739902" y="3381756"/>
                  </a:lnTo>
                  <a:lnTo>
                    <a:pt x="714756" y="3368802"/>
                  </a:lnTo>
                  <a:lnTo>
                    <a:pt x="688848" y="3355848"/>
                  </a:lnTo>
                  <a:lnTo>
                    <a:pt x="663702" y="3341370"/>
                  </a:lnTo>
                  <a:lnTo>
                    <a:pt x="637794" y="3326892"/>
                  </a:lnTo>
                  <a:lnTo>
                    <a:pt x="561594" y="3278886"/>
                  </a:lnTo>
                  <a:lnTo>
                    <a:pt x="511302" y="3242310"/>
                  </a:lnTo>
                  <a:lnTo>
                    <a:pt x="498348" y="3231642"/>
                  </a:lnTo>
                  <a:lnTo>
                    <a:pt x="485394" y="3221736"/>
                  </a:lnTo>
                  <a:lnTo>
                    <a:pt x="473202" y="3211068"/>
                  </a:lnTo>
                  <a:lnTo>
                    <a:pt x="460248" y="3200400"/>
                  </a:lnTo>
                  <a:lnTo>
                    <a:pt x="448056" y="3188970"/>
                  </a:lnTo>
                  <a:lnTo>
                    <a:pt x="384048" y="3127248"/>
                  </a:lnTo>
                  <a:lnTo>
                    <a:pt x="345948" y="3085338"/>
                  </a:lnTo>
                  <a:lnTo>
                    <a:pt x="332994" y="3071622"/>
                  </a:lnTo>
                  <a:lnTo>
                    <a:pt x="307848" y="3041904"/>
                  </a:lnTo>
                  <a:lnTo>
                    <a:pt x="281940" y="3010662"/>
                  </a:lnTo>
                  <a:lnTo>
                    <a:pt x="256794" y="2979420"/>
                  </a:lnTo>
                  <a:lnTo>
                    <a:pt x="204978" y="2913888"/>
                  </a:lnTo>
                  <a:lnTo>
                    <a:pt x="179832" y="2879598"/>
                  </a:lnTo>
                  <a:lnTo>
                    <a:pt x="153924" y="2845308"/>
                  </a:lnTo>
                  <a:lnTo>
                    <a:pt x="128016" y="2810256"/>
                  </a:lnTo>
                  <a:lnTo>
                    <a:pt x="76962" y="2739390"/>
                  </a:lnTo>
                  <a:lnTo>
                    <a:pt x="25908" y="2667762"/>
                  </a:lnTo>
                  <a:lnTo>
                    <a:pt x="2286" y="2683764"/>
                  </a:lnTo>
                  <a:lnTo>
                    <a:pt x="54102" y="2756154"/>
                  </a:lnTo>
                  <a:lnTo>
                    <a:pt x="79248" y="2791968"/>
                  </a:lnTo>
                  <a:lnTo>
                    <a:pt x="156972" y="2897124"/>
                  </a:lnTo>
                  <a:lnTo>
                    <a:pt x="182880" y="2930652"/>
                  </a:lnTo>
                  <a:lnTo>
                    <a:pt x="208026" y="2964180"/>
                  </a:lnTo>
                  <a:lnTo>
                    <a:pt x="233934" y="2996946"/>
                  </a:lnTo>
                  <a:lnTo>
                    <a:pt x="259842" y="3028950"/>
                  </a:lnTo>
                  <a:lnTo>
                    <a:pt x="285750" y="3060192"/>
                  </a:lnTo>
                  <a:lnTo>
                    <a:pt x="311658" y="3089910"/>
                  </a:lnTo>
                  <a:lnTo>
                    <a:pt x="337566" y="3118866"/>
                  </a:lnTo>
                  <a:lnTo>
                    <a:pt x="376428" y="3160014"/>
                  </a:lnTo>
                  <a:lnTo>
                    <a:pt x="415290" y="3198114"/>
                  </a:lnTo>
                  <a:lnTo>
                    <a:pt x="428244" y="3209544"/>
                  </a:lnTo>
                  <a:lnTo>
                    <a:pt x="441198" y="3221736"/>
                  </a:lnTo>
                  <a:lnTo>
                    <a:pt x="454152" y="3232404"/>
                  </a:lnTo>
                  <a:lnTo>
                    <a:pt x="467106" y="3243834"/>
                  </a:lnTo>
                  <a:lnTo>
                    <a:pt x="480060" y="3254502"/>
                  </a:lnTo>
                  <a:lnTo>
                    <a:pt x="493776" y="3264408"/>
                  </a:lnTo>
                  <a:lnTo>
                    <a:pt x="519684" y="3284220"/>
                  </a:lnTo>
                  <a:lnTo>
                    <a:pt x="545592" y="3302508"/>
                  </a:lnTo>
                  <a:lnTo>
                    <a:pt x="623316" y="3352038"/>
                  </a:lnTo>
                  <a:lnTo>
                    <a:pt x="675132" y="3380994"/>
                  </a:lnTo>
                  <a:lnTo>
                    <a:pt x="752856" y="3419856"/>
                  </a:lnTo>
                  <a:lnTo>
                    <a:pt x="830580" y="3456432"/>
                  </a:lnTo>
                  <a:lnTo>
                    <a:pt x="842010" y="3430524"/>
                  </a:lnTo>
                  <a:close/>
                </a:path>
                <a:path w="864235" h="3456940">
                  <a:moveTo>
                    <a:pt x="843534" y="1439430"/>
                  </a:moveTo>
                  <a:lnTo>
                    <a:pt x="777240" y="1447050"/>
                  </a:lnTo>
                  <a:lnTo>
                    <a:pt x="699516" y="1497342"/>
                  </a:lnTo>
                  <a:lnTo>
                    <a:pt x="621792" y="1553730"/>
                  </a:lnTo>
                  <a:lnTo>
                    <a:pt x="569976" y="1596402"/>
                  </a:lnTo>
                  <a:lnTo>
                    <a:pt x="531114" y="1631454"/>
                  </a:lnTo>
                  <a:lnTo>
                    <a:pt x="518160" y="1644408"/>
                  </a:lnTo>
                  <a:lnTo>
                    <a:pt x="505206" y="1656600"/>
                  </a:lnTo>
                  <a:lnTo>
                    <a:pt x="479298" y="1684032"/>
                  </a:lnTo>
                  <a:lnTo>
                    <a:pt x="465582" y="1697748"/>
                  </a:lnTo>
                  <a:lnTo>
                    <a:pt x="439674" y="1726704"/>
                  </a:lnTo>
                  <a:lnTo>
                    <a:pt x="426720" y="1742706"/>
                  </a:lnTo>
                  <a:lnTo>
                    <a:pt x="413766" y="1757946"/>
                  </a:lnTo>
                  <a:lnTo>
                    <a:pt x="387858" y="1791474"/>
                  </a:lnTo>
                  <a:lnTo>
                    <a:pt x="361950" y="1826526"/>
                  </a:lnTo>
                  <a:lnTo>
                    <a:pt x="336042" y="1863102"/>
                  </a:lnTo>
                  <a:lnTo>
                    <a:pt x="310134" y="1901202"/>
                  </a:lnTo>
                  <a:lnTo>
                    <a:pt x="284988" y="1940826"/>
                  </a:lnTo>
                  <a:lnTo>
                    <a:pt x="259080" y="1981974"/>
                  </a:lnTo>
                  <a:lnTo>
                    <a:pt x="233172" y="2024646"/>
                  </a:lnTo>
                  <a:lnTo>
                    <a:pt x="207264" y="2068080"/>
                  </a:lnTo>
                  <a:lnTo>
                    <a:pt x="181356" y="2112276"/>
                  </a:lnTo>
                  <a:lnTo>
                    <a:pt x="155448" y="2157996"/>
                  </a:lnTo>
                  <a:lnTo>
                    <a:pt x="130302" y="2203716"/>
                  </a:lnTo>
                  <a:lnTo>
                    <a:pt x="104394" y="2250198"/>
                  </a:lnTo>
                  <a:lnTo>
                    <a:pt x="52578" y="2344686"/>
                  </a:lnTo>
                  <a:lnTo>
                    <a:pt x="1524" y="2440698"/>
                  </a:lnTo>
                  <a:lnTo>
                    <a:pt x="26670" y="2453652"/>
                  </a:lnTo>
                  <a:lnTo>
                    <a:pt x="77724" y="2358402"/>
                  </a:lnTo>
                  <a:lnTo>
                    <a:pt x="129540" y="2263914"/>
                  </a:lnTo>
                  <a:lnTo>
                    <a:pt x="154686" y="2217432"/>
                  </a:lnTo>
                  <a:lnTo>
                    <a:pt x="180594" y="2171712"/>
                  </a:lnTo>
                  <a:lnTo>
                    <a:pt x="206502" y="2126754"/>
                  </a:lnTo>
                  <a:lnTo>
                    <a:pt x="231648" y="2082558"/>
                  </a:lnTo>
                  <a:lnTo>
                    <a:pt x="257556" y="2039124"/>
                  </a:lnTo>
                  <a:lnTo>
                    <a:pt x="270510" y="2017788"/>
                  </a:lnTo>
                  <a:lnTo>
                    <a:pt x="283464" y="1997214"/>
                  </a:lnTo>
                  <a:lnTo>
                    <a:pt x="295656" y="1976640"/>
                  </a:lnTo>
                  <a:lnTo>
                    <a:pt x="308610" y="1956066"/>
                  </a:lnTo>
                  <a:lnTo>
                    <a:pt x="321564" y="1936254"/>
                  </a:lnTo>
                  <a:lnTo>
                    <a:pt x="347472" y="1898154"/>
                  </a:lnTo>
                  <a:lnTo>
                    <a:pt x="359664" y="1879104"/>
                  </a:lnTo>
                  <a:lnTo>
                    <a:pt x="372618" y="1860816"/>
                  </a:lnTo>
                  <a:lnTo>
                    <a:pt x="398526" y="1825764"/>
                  </a:lnTo>
                  <a:lnTo>
                    <a:pt x="410718" y="1808238"/>
                  </a:lnTo>
                  <a:lnTo>
                    <a:pt x="436626" y="1776234"/>
                  </a:lnTo>
                  <a:lnTo>
                    <a:pt x="448818" y="1760232"/>
                  </a:lnTo>
                  <a:lnTo>
                    <a:pt x="474726" y="1731276"/>
                  </a:lnTo>
                  <a:lnTo>
                    <a:pt x="486918" y="1716798"/>
                  </a:lnTo>
                  <a:lnTo>
                    <a:pt x="499872" y="1703082"/>
                  </a:lnTo>
                  <a:lnTo>
                    <a:pt x="512826" y="1690128"/>
                  </a:lnTo>
                  <a:lnTo>
                    <a:pt x="525018" y="1677174"/>
                  </a:lnTo>
                  <a:lnTo>
                    <a:pt x="563118" y="1640598"/>
                  </a:lnTo>
                  <a:lnTo>
                    <a:pt x="601218" y="1607070"/>
                  </a:lnTo>
                  <a:lnTo>
                    <a:pt x="639318" y="1576590"/>
                  </a:lnTo>
                  <a:lnTo>
                    <a:pt x="665226" y="1557540"/>
                  </a:lnTo>
                  <a:lnTo>
                    <a:pt x="690372" y="1538490"/>
                  </a:lnTo>
                  <a:lnTo>
                    <a:pt x="741426" y="1504200"/>
                  </a:lnTo>
                  <a:lnTo>
                    <a:pt x="792480" y="1471434"/>
                  </a:lnTo>
                  <a:lnTo>
                    <a:pt x="843534" y="1439430"/>
                  </a:lnTo>
                  <a:close/>
                </a:path>
                <a:path w="864235" h="3456940">
                  <a:moveTo>
                    <a:pt x="864108" y="17526"/>
                  </a:moveTo>
                  <a:lnTo>
                    <a:pt x="787908" y="72390"/>
                  </a:lnTo>
                  <a:lnTo>
                    <a:pt x="735330" y="146304"/>
                  </a:lnTo>
                  <a:lnTo>
                    <a:pt x="696468" y="204978"/>
                  </a:lnTo>
                  <a:lnTo>
                    <a:pt x="682752" y="225552"/>
                  </a:lnTo>
                  <a:lnTo>
                    <a:pt x="669798" y="246126"/>
                  </a:lnTo>
                  <a:lnTo>
                    <a:pt x="643890" y="288798"/>
                  </a:lnTo>
                  <a:lnTo>
                    <a:pt x="630174" y="310896"/>
                  </a:lnTo>
                  <a:lnTo>
                    <a:pt x="617220" y="333756"/>
                  </a:lnTo>
                  <a:lnTo>
                    <a:pt x="604266" y="357378"/>
                  </a:lnTo>
                  <a:lnTo>
                    <a:pt x="590550" y="381000"/>
                  </a:lnTo>
                  <a:lnTo>
                    <a:pt x="564642" y="431292"/>
                  </a:lnTo>
                  <a:lnTo>
                    <a:pt x="550926" y="457200"/>
                  </a:lnTo>
                  <a:lnTo>
                    <a:pt x="537972" y="483870"/>
                  </a:lnTo>
                  <a:lnTo>
                    <a:pt x="512064" y="540258"/>
                  </a:lnTo>
                  <a:lnTo>
                    <a:pt x="498348" y="569214"/>
                  </a:lnTo>
                  <a:lnTo>
                    <a:pt x="485394" y="599694"/>
                  </a:lnTo>
                  <a:lnTo>
                    <a:pt x="445770" y="696468"/>
                  </a:lnTo>
                  <a:lnTo>
                    <a:pt x="419862" y="765810"/>
                  </a:lnTo>
                  <a:lnTo>
                    <a:pt x="406908" y="802386"/>
                  </a:lnTo>
                  <a:lnTo>
                    <a:pt x="393192" y="839724"/>
                  </a:lnTo>
                  <a:lnTo>
                    <a:pt x="367284" y="917448"/>
                  </a:lnTo>
                  <a:lnTo>
                    <a:pt x="354330" y="958596"/>
                  </a:lnTo>
                  <a:lnTo>
                    <a:pt x="340614" y="999744"/>
                  </a:lnTo>
                  <a:lnTo>
                    <a:pt x="327660" y="1041654"/>
                  </a:lnTo>
                  <a:lnTo>
                    <a:pt x="301752" y="1129284"/>
                  </a:lnTo>
                  <a:lnTo>
                    <a:pt x="288798" y="1174242"/>
                  </a:lnTo>
                  <a:lnTo>
                    <a:pt x="275082" y="1219200"/>
                  </a:lnTo>
                  <a:lnTo>
                    <a:pt x="262128" y="1265682"/>
                  </a:lnTo>
                  <a:lnTo>
                    <a:pt x="209550" y="1457706"/>
                  </a:lnTo>
                  <a:lnTo>
                    <a:pt x="183642" y="1556766"/>
                  </a:lnTo>
                  <a:lnTo>
                    <a:pt x="157734" y="1658112"/>
                  </a:lnTo>
                  <a:lnTo>
                    <a:pt x="131064" y="1760982"/>
                  </a:lnTo>
                  <a:lnTo>
                    <a:pt x="105156" y="1865376"/>
                  </a:lnTo>
                  <a:lnTo>
                    <a:pt x="78486" y="1971294"/>
                  </a:lnTo>
                  <a:lnTo>
                    <a:pt x="0" y="2291334"/>
                  </a:lnTo>
                  <a:lnTo>
                    <a:pt x="23749" y="2297125"/>
                  </a:lnTo>
                  <a:lnTo>
                    <a:pt x="762" y="2366772"/>
                  </a:lnTo>
                  <a:lnTo>
                    <a:pt x="27432" y="2375154"/>
                  </a:lnTo>
                  <a:lnTo>
                    <a:pt x="80010" y="2218944"/>
                  </a:lnTo>
                  <a:lnTo>
                    <a:pt x="105918" y="2140458"/>
                  </a:lnTo>
                  <a:lnTo>
                    <a:pt x="132588" y="2063496"/>
                  </a:lnTo>
                  <a:lnTo>
                    <a:pt x="184404" y="1911858"/>
                  </a:lnTo>
                  <a:lnTo>
                    <a:pt x="236982" y="1764792"/>
                  </a:lnTo>
                  <a:lnTo>
                    <a:pt x="262890" y="1693164"/>
                  </a:lnTo>
                  <a:lnTo>
                    <a:pt x="289560" y="1624584"/>
                  </a:lnTo>
                  <a:lnTo>
                    <a:pt x="315468" y="1556766"/>
                  </a:lnTo>
                  <a:lnTo>
                    <a:pt x="341376" y="1491996"/>
                  </a:lnTo>
                  <a:lnTo>
                    <a:pt x="368046" y="1429512"/>
                  </a:lnTo>
                  <a:lnTo>
                    <a:pt x="393954" y="1370076"/>
                  </a:lnTo>
                  <a:lnTo>
                    <a:pt x="432816" y="1286256"/>
                  </a:lnTo>
                  <a:lnTo>
                    <a:pt x="458724" y="1233678"/>
                  </a:lnTo>
                  <a:lnTo>
                    <a:pt x="484632" y="1184910"/>
                  </a:lnTo>
                  <a:lnTo>
                    <a:pt x="498348" y="1162050"/>
                  </a:lnTo>
                  <a:lnTo>
                    <a:pt x="511302" y="1139190"/>
                  </a:lnTo>
                  <a:lnTo>
                    <a:pt x="537210" y="1095756"/>
                  </a:lnTo>
                  <a:lnTo>
                    <a:pt x="563118" y="1055370"/>
                  </a:lnTo>
                  <a:lnTo>
                    <a:pt x="589026" y="1017270"/>
                  </a:lnTo>
                  <a:lnTo>
                    <a:pt x="614934" y="980694"/>
                  </a:lnTo>
                  <a:lnTo>
                    <a:pt x="653796" y="930402"/>
                  </a:lnTo>
                  <a:lnTo>
                    <a:pt x="679704" y="898398"/>
                  </a:lnTo>
                  <a:lnTo>
                    <a:pt x="705612" y="868680"/>
                  </a:lnTo>
                  <a:lnTo>
                    <a:pt x="718566" y="853440"/>
                  </a:lnTo>
                  <a:lnTo>
                    <a:pt x="731520" y="838962"/>
                  </a:lnTo>
                  <a:lnTo>
                    <a:pt x="758190" y="811530"/>
                  </a:lnTo>
                  <a:lnTo>
                    <a:pt x="784098" y="784098"/>
                  </a:lnTo>
                  <a:lnTo>
                    <a:pt x="835914" y="730758"/>
                  </a:lnTo>
                  <a:lnTo>
                    <a:pt x="862584" y="704850"/>
                  </a:lnTo>
                  <a:lnTo>
                    <a:pt x="842010" y="684276"/>
                  </a:lnTo>
                  <a:lnTo>
                    <a:pt x="816102" y="710946"/>
                  </a:lnTo>
                  <a:lnTo>
                    <a:pt x="789432" y="736854"/>
                  </a:lnTo>
                  <a:lnTo>
                    <a:pt x="763524" y="764286"/>
                  </a:lnTo>
                  <a:lnTo>
                    <a:pt x="736854" y="791718"/>
                  </a:lnTo>
                  <a:lnTo>
                    <a:pt x="710946" y="819912"/>
                  </a:lnTo>
                  <a:lnTo>
                    <a:pt x="684276" y="849630"/>
                  </a:lnTo>
                  <a:lnTo>
                    <a:pt x="671322" y="864870"/>
                  </a:lnTo>
                  <a:lnTo>
                    <a:pt x="657606" y="880110"/>
                  </a:lnTo>
                  <a:lnTo>
                    <a:pt x="644652" y="896112"/>
                  </a:lnTo>
                  <a:lnTo>
                    <a:pt x="631698" y="912876"/>
                  </a:lnTo>
                  <a:lnTo>
                    <a:pt x="617982" y="929640"/>
                  </a:lnTo>
                  <a:lnTo>
                    <a:pt x="605028" y="946404"/>
                  </a:lnTo>
                  <a:lnTo>
                    <a:pt x="578358" y="982218"/>
                  </a:lnTo>
                  <a:lnTo>
                    <a:pt x="552450" y="1020318"/>
                  </a:lnTo>
                  <a:lnTo>
                    <a:pt x="538734" y="1040130"/>
                  </a:lnTo>
                  <a:lnTo>
                    <a:pt x="525780" y="1059942"/>
                  </a:lnTo>
                  <a:lnTo>
                    <a:pt x="512826" y="1081278"/>
                  </a:lnTo>
                  <a:lnTo>
                    <a:pt x="499110" y="1102614"/>
                  </a:lnTo>
                  <a:lnTo>
                    <a:pt x="486156" y="1124712"/>
                  </a:lnTo>
                  <a:lnTo>
                    <a:pt x="473202" y="1147572"/>
                  </a:lnTo>
                  <a:lnTo>
                    <a:pt x="459486" y="1171194"/>
                  </a:lnTo>
                  <a:lnTo>
                    <a:pt x="446532" y="1195578"/>
                  </a:lnTo>
                  <a:lnTo>
                    <a:pt x="433578" y="1220724"/>
                  </a:lnTo>
                  <a:lnTo>
                    <a:pt x="420624" y="1247394"/>
                  </a:lnTo>
                  <a:lnTo>
                    <a:pt x="406908" y="1274064"/>
                  </a:lnTo>
                  <a:lnTo>
                    <a:pt x="381000" y="1329690"/>
                  </a:lnTo>
                  <a:lnTo>
                    <a:pt x="341376" y="1418844"/>
                  </a:lnTo>
                  <a:lnTo>
                    <a:pt x="315468" y="1481328"/>
                  </a:lnTo>
                  <a:lnTo>
                    <a:pt x="288798" y="1546860"/>
                  </a:lnTo>
                  <a:lnTo>
                    <a:pt x="236220" y="1683258"/>
                  </a:lnTo>
                  <a:lnTo>
                    <a:pt x="183642" y="1828038"/>
                  </a:lnTo>
                  <a:lnTo>
                    <a:pt x="157734" y="1901952"/>
                  </a:lnTo>
                  <a:lnTo>
                    <a:pt x="105156" y="2054352"/>
                  </a:lnTo>
                  <a:lnTo>
                    <a:pt x="52578" y="2209800"/>
                  </a:lnTo>
                  <a:lnTo>
                    <a:pt x="41351" y="2243785"/>
                  </a:lnTo>
                  <a:lnTo>
                    <a:pt x="80010" y="2084070"/>
                  </a:lnTo>
                  <a:lnTo>
                    <a:pt x="106680" y="1978152"/>
                  </a:lnTo>
                  <a:lnTo>
                    <a:pt x="132588" y="1872234"/>
                  </a:lnTo>
                  <a:lnTo>
                    <a:pt x="158496" y="1768602"/>
                  </a:lnTo>
                  <a:lnTo>
                    <a:pt x="185166" y="1665732"/>
                  </a:lnTo>
                  <a:lnTo>
                    <a:pt x="211074" y="1564386"/>
                  </a:lnTo>
                  <a:lnTo>
                    <a:pt x="263652" y="1367790"/>
                  </a:lnTo>
                  <a:lnTo>
                    <a:pt x="289560" y="1273302"/>
                  </a:lnTo>
                  <a:lnTo>
                    <a:pt x="302514" y="1227582"/>
                  </a:lnTo>
                  <a:lnTo>
                    <a:pt x="316230" y="1181862"/>
                  </a:lnTo>
                  <a:lnTo>
                    <a:pt x="329184" y="1136904"/>
                  </a:lnTo>
                  <a:lnTo>
                    <a:pt x="355092" y="1050036"/>
                  </a:lnTo>
                  <a:lnTo>
                    <a:pt x="381000" y="966978"/>
                  </a:lnTo>
                  <a:lnTo>
                    <a:pt x="394716" y="926592"/>
                  </a:lnTo>
                  <a:lnTo>
                    <a:pt x="407670" y="886968"/>
                  </a:lnTo>
                  <a:lnTo>
                    <a:pt x="433578" y="811530"/>
                  </a:lnTo>
                  <a:lnTo>
                    <a:pt x="459486" y="740664"/>
                  </a:lnTo>
                  <a:lnTo>
                    <a:pt x="485394" y="673608"/>
                  </a:lnTo>
                  <a:lnTo>
                    <a:pt x="525018" y="580644"/>
                  </a:lnTo>
                  <a:lnTo>
                    <a:pt x="550926" y="523494"/>
                  </a:lnTo>
                  <a:lnTo>
                    <a:pt x="589788" y="444246"/>
                  </a:lnTo>
                  <a:lnTo>
                    <a:pt x="615696" y="394716"/>
                  </a:lnTo>
                  <a:lnTo>
                    <a:pt x="642366" y="348234"/>
                  </a:lnTo>
                  <a:lnTo>
                    <a:pt x="655320" y="325374"/>
                  </a:lnTo>
                  <a:lnTo>
                    <a:pt x="681228" y="281940"/>
                  </a:lnTo>
                  <a:lnTo>
                    <a:pt x="707136" y="240792"/>
                  </a:lnTo>
                  <a:lnTo>
                    <a:pt x="745998" y="181356"/>
                  </a:lnTo>
                  <a:lnTo>
                    <a:pt x="785622" y="124968"/>
                  </a:lnTo>
                  <a:lnTo>
                    <a:pt x="811530" y="89154"/>
                  </a:lnTo>
                  <a:lnTo>
                    <a:pt x="837438" y="52578"/>
                  </a:lnTo>
                  <a:lnTo>
                    <a:pt x="864108" y="17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23966" y="2362199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7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7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10250" y="2348483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3"/>
                  </a:lnTo>
                  <a:lnTo>
                    <a:pt x="28194" y="13716"/>
                  </a:lnTo>
                  <a:lnTo>
                    <a:pt x="28194" y="28193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3"/>
                  </a:moveTo>
                  <a:lnTo>
                    <a:pt x="28194" y="13716"/>
                  </a:lnTo>
                  <a:lnTo>
                    <a:pt x="13715" y="28193"/>
                  </a:lnTo>
                  <a:lnTo>
                    <a:pt x="28194" y="28193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3"/>
                  </a:lnTo>
                  <a:lnTo>
                    <a:pt x="13715" y="28193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23965" y="23622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4.1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分類邊界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10250" y="3046476"/>
            <a:ext cx="4295775" cy="397510"/>
            <a:chOff x="5810250" y="3046476"/>
            <a:chExt cx="4295775" cy="397510"/>
          </a:xfrm>
        </p:grpSpPr>
        <p:sp>
          <p:nvSpPr>
            <p:cNvPr id="29" name="object 29"/>
            <p:cNvSpPr/>
            <p:nvPr/>
          </p:nvSpPr>
          <p:spPr>
            <a:xfrm>
              <a:off x="5823966" y="3060954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5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5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10250" y="3046476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6"/>
                  </a:lnTo>
                  <a:lnTo>
                    <a:pt x="4267200" y="14478"/>
                  </a:lnTo>
                  <a:lnTo>
                    <a:pt x="4280916" y="28956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80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4" y="368808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13715" y="368808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808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6"/>
                  </a:moveTo>
                  <a:lnTo>
                    <a:pt x="4267200" y="14478"/>
                  </a:lnTo>
                  <a:lnTo>
                    <a:pt x="4267200" y="28956"/>
                  </a:lnTo>
                  <a:lnTo>
                    <a:pt x="4280916" y="28956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4280916" y="28956"/>
                  </a:lnTo>
                  <a:lnTo>
                    <a:pt x="4267200" y="28956"/>
                  </a:lnTo>
                  <a:lnTo>
                    <a:pt x="4267200" y="368808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808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823965" y="3060954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4.2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線性回歸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10250" y="3720084"/>
            <a:ext cx="4295775" cy="375285"/>
            <a:chOff x="5810250" y="3720084"/>
            <a:chExt cx="4295775" cy="375285"/>
          </a:xfrm>
        </p:grpSpPr>
        <p:sp>
          <p:nvSpPr>
            <p:cNvPr id="33" name="object 33"/>
            <p:cNvSpPr/>
            <p:nvPr/>
          </p:nvSpPr>
          <p:spPr>
            <a:xfrm>
              <a:off x="5823966" y="3733800"/>
              <a:ext cx="4267200" cy="346710"/>
            </a:xfrm>
            <a:custGeom>
              <a:avLst/>
              <a:gdLst/>
              <a:ahLst/>
              <a:cxnLst/>
              <a:rect l="l" t="t" r="r" b="b"/>
              <a:pathLst>
                <a:path w="4267200" h="346710">
                  <a:moveTo>
                    <a:pt x="4267199" y="346710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46710"/>
                  </a:lnTo>
                  <a:lnTo>
                    <a:pt x="4267199" y="346710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10250" y="3720084"/>
              <a:ext cx="4295775" cy="375285"/>
            </a:xfrm>
            <a:custGeom>
              <a:avLst/>
              <a:gdLst/>
              <a:ahLst/>
              <a:cxnLst/>
              <a:rect l="l" t="t" r="r" b="b"/>
              <a:pathLst>
                <a:path w="4295775" h="375285">
                  <a:moveTo>
                    <a:pt x="4295394" y="374903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6" y="374904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74903"/>
                  </a:lnTo>
                  <a:lnTo>
                    <a:pt x="4295394" y="374903"/>
                  </a:lnTo>
                  <a:close/>
                </a:path>
                <a:path w="4295775" h="375285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75285">
                  <a:moveTo>
                    <a:pt x="28194" y="345948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4" y="374904"/>
                  </a:lnTo>
                  <a:lnTo>
                    <a:pt x="4267200" y="374903"/>
                  </a:lnTo>
                  <a:lnTo>
                    <a:pt x="4267200" y="360425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28194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6" y="374904"/>
                  </a:lnTo>
                  <a:lnTo>
                    <a:pt x="28194" y="374904"/>
                  </a:lnTo>
                  <a:close/>
                </a:path>
                <a:path w="4295775" h="375285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45948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4280916" y="374903"/>
                  </a:moveTo>
                  <a:lnTo>
                    <a:pt x="4280916" y="345948"/>
                  </a:lnTo>
                  <a:lnTo>
                    <a:pt x="4267200" y="360425"/>
                  </a:lnTo>
                  <a:lnTo>
                    <a:pt x="4267200" y="374903"/>
                  </a:lnTo>
                  <a:lnTo>
                    <a:pt x="42809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23965" y="37338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4.3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使用回歸進行分類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810250" y="4423409"/>
            <a:ext cx="4295775" cy="397510"/>
            <a:chOff x="5810250" y="4423409"/>
            <a:chExt cx="4295775" cy="397510"/>
          </a:xfrm>
        </p:grpSpPr>
        <p:sp>
          <p:nvSpPr>
            <p:cNvPr id="37" name="object 37"/>
            <p:cNvSpPr/>
            <p:nvPr/>
          </p:nvSpPr>
          <p:spPr>
            <a:xfrm>
              <a:off x="5823966" y="4437125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8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8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0250" y="4423409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823965" y="4437126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4.4 </a:t>
            </a:r>
            <a:r>
              <a:rPr lang="zh-TW" altLang="en-US" sz="1800" spc="-95" dirty="0" smtClean="0">
                <a:latin typeface="Trebuchet MS"/>
                <a:cs typeface="Trebuchet MS"/>
              </a:rPr>
              <a:t>羅吉斯回歸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10250" y="5096255"/>
            <a:ext cx="4295775" cy="397510"/>
            <a:chOff x="5810250" y="5096255"/>
            <a:chExt cx="4295775" cy="397510"/>
          </a:xfrm>
        </p:grpSpPr>
        <p:sp>
          <p:nvSpPr>
            <p:cNvPr id="41" name="object 41"/>
            <p:cNvSpPr/>
            <p:nvPr/>
          </p:nvSpPr>
          <p:spPr>
            <a:xfrm>
              <a:off x="5823966" y="5110733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6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6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0250" y="5096255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5"/>
                  </a:lnTo>
                  <a:lnTo>
                    <a:pt x="4267200" y="14477"/>
                  </a:lnTo>
                  <a:lnTo>
                    <a:pt x="4280916" y="28955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5"/>
                  </a:moveTo>
                  <a:lnTo>
                    <a:pt x="4267200" y="14477"/>
                  </a:lnTo>
                  <a:lnTo>
                    <a:pt x="4267200" y="28955"/>
                  </a:lnTo>
                  <a:lnTo>
                    <a:pt x="4280916" y="28955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955"/>
                  </a:lnTo>
                  <a:lnTo>
                    <a:pt x="4267200" y="28955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823965" y="5110734"/>
            <a:ext cx="4267200" cy="2802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4.5 </a:t>
            </a:r>
            <a:r>
              <a:rPr lang="zh-TW" altLang="en-US" sz="1800" spc="-60" dirty="0" smtClean="0">
                <a:latin typeface="Trebuchet MS"/>
                <a:cs typeface="Trebuchet MS"/>
              </a:rPr>
              <a:t>支持向量機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810250" y="5782055"/>
            <a:ext cx="4295775" cy="397510"/>
            <a:chOff x="5810250" y="5782055"/>
            <a:chExt cx="4295775" cy="397510"/>
          </a:xfrm>
        </p:grpSpPr>
        <p:sp>
          <p:nvSpPr>
            <p:cNvPr id="45" name="object 45"/>
            <p:cNvSpPr/>
            <p:nvPr/>
          </p:nvSpPr>
          <p:spPr>
            <a:xfrm>
              <a:off x="5823966" y="5796533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6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6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10250" y="5782055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6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5"/>
                  </a:lnTo>
                  <a:lnTo>
                    <a:pt x="4267200" y="14477"/>
                  </a:lnTo>
                  <a:lnTo>
                    <a:pt x="4280916" y="28955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6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6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6" y="368046"/>
                  </a:lnTo>
                  <a:lnTo>
                    <a:pt x="13716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5"/>
                  </a:moveTo>
                  <a:lnTo>
                    <a:pt x="4267200" y="14477"/>
                  </a:lnTo>
                  <a:lnTo>
                    <a:pt x="4267200" y="28955"/>
                  </a:lnTo>
                  <a:lnTo>
                    <a:pt x="4280916" y="28955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955"/>
                  </a:lnTo>
                  <a:lnTo>
                    <a:pt x="4267200" y="28955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823965" y="5796534"/>
            <a:ext cx="4267200" cy="2802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4.6 </a:t>
            </a:r>
            <a:r>
              <a:rPr lang="zh-TW" altLang="en-US" sz="1800" spc="-75" dirty="0" smtClean="0">
                <a:latin typeface="Trebuchet MS"/>
                <a:cs typeface="Trebuchet MS"/>
              </a:rPr>
              <a:t>集成學習法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57527" y="5586983"/>
            <a:ext cx="3435096" cy="941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7" y="207518"/>
            <a:ext cx="50698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4.6: </a:t>
            </a:r>
            <a:r>
              <a:rPr lang="zh-TW" altLang="en-US" spc="-204" dirty="0" smtClean="0"/>
              <a:t>集成學習法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134872"/>
            <a:ext cx="8999855" cy="3860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0" dirty="0" smtClean="0">
                <a:latin typeface="Trebuchet MS"/>
                <a:cs typeface="Trebuchet MS"/>
              </a:rPr>
              <a:t>委員會結構</a:t>
            </a:r>
            <a:r>
              <a:rPr lang="zh-TW" altLang="en-US" sz="2800" b="1" spc="-190" dirty="0" smtClean="0">
                <a:latin typeface="Trebuchet MS"/>
                <a:cs typeface="Trebuchet MS"/>
              </a:rPr>
              <a:t>：建立不同的「專家」，並且讓他們投票表決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33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通常會提高預測表現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8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雖然產生</a:t>
            </a:r>
            <a:r>
              <a:rPr lang="zh-TW" altLang="en-US" sz="2400" spc="-95" dirty="0">
                <a:latin typeface="Trebuchet MS"/>
                <a:cs typeface="Trebuchet MS"/>
              </a:rPr>
              <a:t>的</a:t>
            </a:r>
            <a:r>
              <a:rPr lang="zh-TW" altLang="en-US" sz="2400" spc="-95" dirty="0" smtClean="0">
                <a:latin typeface="Trebuchet MS"/>
                <a:cs typeface="Trebuchet MS"/>
              </a:rPr>
              <a:t>結果不易分析</a:t>
            </a:r>
            <a:endParaRPr sz="2400" dirty="0">
              <a:latin typeface="Trebuchet MS"/>
              <a:cs typeface="Trebuchet MS"/>
            </a:endParaRPr>
          </a:p>
          <a:p>
            <a:pPr marL="1282065" marR="2109470" lvl="1" indent="-381000">
              <a:lnSpc>
                <a:spcPct val="100000"/>
              </a:lnSpc>
              <a:spcBef>
                <a:spcPts val="505"/>
              </a:spcBef>
              <a:buFont typeface="Trebuchet MS"/>
              <a:buChar char="–"/>
              <a:tabLst>
                <a:tab pos="1282065" algn="l"/>
                <a:tab pos="1282700" algn="l"/>
              </a:tabLst>
            </a:pPr>
            <a:r>
              <a:rPr lang="zh-TW" altLang="en-US" sz="2000" i="1" spc="-140" dirty="0" smtClean="0">
                <a:latin typeface="Trebuchet MS"/>
                <a:cs typeface="Trebuchet MS"/>
              </a:rPr>
              <a:t>但是：</a:t>
            </a:r>
            <a:r>
              <a:rPr lang="zh-TW" altLang="en-US" sz="2000" i="1" spc="-155" dirty="0">
                <a:latin typeface="Trebuchet MS"/>
                <a:cs typeface="Trebuchet MS"/>
              </a:rPr>
              <a:t>產生一個可理解的結果的方法已經</a:t>
            </a:r>
            <a:r>
              <a:rPr lang="zh-TW" altLang="en-US" sz="2000" i="1" spc="-155" dirty="0" smtClean="0">
                <a:latin typeface="Trebuchet MS"/>
                <a:cs typeface="Trebuchet MS"/>
              </a:rPr>
              <a:t>存在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5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20" dirty="0" smtClean="0">
                <a:latin typeface="Trebuchet MS"/>
                <a:cs typeface="Trebuchet MS"/>
              </a:rPr>
              <a:t>方法如下</a:t>
            </a:r>
            <a:endParaRPr sz="2400" dirty="0">
              <a:latin typeface="Trebuchet MS"/>
              <a:cs typeface="Trebuchet MS"/>
            </a:endParaRPr>
          </a:p>
          <a:p>
            <a:pPr marL="1282065" lvl="1" indent="-381635">
              <a:lnSpc>
                <a:spcPct val="100000"/>
              </a:lnSpc>
              <a:spcBef>
                <a:spcPts val="509"/>
              </a:spcBef>
              <a:buFont typeface="Trebuchet MS"/>
              <a:buChar char="–"/>
              <a:tabLst>
                <a:tab pos="1282065" algn="l"/>
                <a:tab pos="1282700" algn="l"/>
              </a:tabLst>
            </a:pPr>
            <a:r>
              <a:rPr sz="2000" i="1" spc="-40" dirty="0" smtClean="0">
                <a:latin typeface="Trebuchet MS"/>
                <a:cs typeface="Trebuchet MS"/>
              </a:rPr>
              <a:t>Bagging</a:t>
            </a:r>
            <a:r>
              <a:rPr lang="en-US" altLang="zh-TW" sz="2000" i="1" spc="-40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40" dirty="0">
                <a:latin typeface="Trebuchet MS"/>
                <a:cs typeface="Trebuchet MS"/>
              </a:rPr>
              <a:t>裝袋</a:t>
            </a:r>
            <a:r>
              <a:rPr lang="en-US" altLang="zh-TW" sz="2000" i="1" spc="-4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1282065" lvl="1" indent="-381635">
              <a:lnSpc>
                <a:spcPct val="100000"/>
              </a:lnSpc>
              <a:spcBef>
                <a:spcPts val="475"/>
              </a:spcBef>
              <a:buFont typeface="Trebuchet MS"/>
              <a:buChar char="–"/>
              <a:tabLst>
                <a:tab pos="1282065" algn="l"/>
                <a:tab pos="1282700" algn="l"/>
              </a:tabLst>
            </a:pPr>
            <a:r>
              <a:rPr sz="2000" i="1" spc="-100" dirty="0" smtClean="0">
                <a:latin typeface="Trebuchet MS"/>
                <a:cs typeface="Trebuchet MS"/>
              </a:rPr>
              <a:t>Randomization</a:t>
            </a:r>
            <a:r>
              <a:rPr lang="en-US" altLang="zh-TW" sz="2000" i="1" spc="-100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100" dirty="0">
                <a:latin typeface="Trebuchet MS"/>
                <a:cs typeface="Trebuchet MS"/>
              </a:rPr>
              <a:t>隨機化</a:t>
            </a:r>
            <a:r>
              <a:rPr lang="en-US" altLang="zh-TW" sz="2000" i="1" spc="-10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1282065" lvl="1" indent="-38163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1282065" algn="l"/>
                <a:tab pos="1282700" algn="l"/>
              </a:tabLst>
            </a:pPr>
            <a:r>
              <a:rPr sz="2000" i="1" spc="-75" dirty="0" smtClean="0">
                <a:latin typeface="Trebuchet MS"/>
                <a:cs typeface="Trebuchet MS"/>
              </a:rPr>
              <a:t>Boosting</a:t>
            </a:r>
            <a:r>
              <a:rPr lang="en-US" altLang="zh-TW" sz="2000" i="1" spc="-75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75" dirty="0" smtClean="0">
                <a:latin typeface="Trebuchet MS"/>
                <a:cs typeface="Trebuchet MS"/>
              </a:rPr>
              <a:t>加強</a:t>
            </a:r>
            <a:r>
              <a:rPr lang="en-US" altLang="zh-TW" sz="2000" i="1" spc="-75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1282065" lvl="1" indent="-38163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1282065" algn="l"/>
                <a:tab pos="1282700" algn="l"/>
              </a:tabLst>
            </a:pPr>
            <a:r>
              <a:rPr sz="2000" i="1" spc="-90" dirty="0" smtClean="0">
                <a:latin typeface="Trebuchet MS"/>
                <a:cs typeface="Trebuchet MS"/>
              </a:rPr>
              <a:t>Stacking</a:t>
            </a:r>
            <a:r>
              <a:rPr lang="en-US" altLang="zh-TW" sz="2000" i="1" spc="-90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90" dirty="0" smtClean="0">
                <a:latin typeface="Trebuchet MS"/>
                <a:cs typeface="Trebuchet MS"/>
              </a:rPr>
              <a:t>堆疊</a:t>
            </a:r>
            <a:r>
              <a:rPr lang="en-US" altLang="zh-TW" sz="2000" i="1" spc="-9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7" y="207518"/>
            <a:ext cx="50698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4.6: </a:t>
            </a:r>
            <a:r>
              <a:rPr lang="zh-TW" altLang="en-US" spc="-204" dirty="0" smtClean="0"/>
              <a:t>集成學習法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2286000" y="6034999"/>
            <a:ext cx="334073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292100" algn="l"/>
              </a:tabLst>
            </a:pPr>
            <a:r>
              <a:rPr sz="2000" spc="260" dirty="0">
                <a:latin typeface="Trebuchet MS"/>
                <a:cs typeface="Trebuchet MS"/>
              </a:rPr>
              <a:t>–	</a:t>
            </a:r>
            <a:r>
              <a:rPr sz="2000" i="1" spc="-130" dirty="0">
                <a:latin typeface="Trebuchet MS"/>
                <a:cs typeface="Trebuchet MS"/>
              </a:rPr>
              <a:t>J48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92100" algn="l"/>
              </a:tabLst>
            </a:pPr>
            <a:r>
              <a:rPr sz="2000" spc="260" dirty="0">
                <a:latin typeface="Trebuchet MS"/>
                <a:cs typeface="Trebuchet MS"/>
              </a:rPr>
              <a:t>–	</a:t>
            </a:r>
            <a:r>
              <a:rPr sz="2000" i="1" spc="-40" dirty="0">
                <a:latin typeface="Trebuchet MS"/>
                <a:cs typeface="Trebuchet MS"/>
              </a:rPr>
              <a:t>Bagging </a:t>
            </a:r>
            <a:r>
              <a:rPr sz="2000" i="1" spc="-135" dirty="0">
                <a:latin typeface="Trebuchet MS"/>
                <a:cs typeface="Trebuchet MS"/>
              </a:rPr>
              <a:t>(default</a:t>
            </a:r>
            <a:r>
              <a:rPr sz="2000" i="1" spc="-280" dirty="0">
                <a:latin typeface="Trebuchet MS"/>
                <a:cs typeface="Trebuchet MS"/>
              </a:rPr>
              <a:t> </a:t>
            </a:r>
            <a:r>
              <a:rPr sz="2000" i="1" spc="-105" dirty="0">
                <a:latin typeface="Trebuchet MS"/>
                <a:cs typeface="Trebuchet MS"/>
              </a:rPr>
              <a:t>parameters)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0" y="6034999"/>
            <a:ext cx="65849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i="1" spc="-25" dirty="0">
                <a:latin typeface="Trebuchet MS"/>
                <a:cs typeface="Trebuchet MS"/>
              </a:rPr>
              <a:t>66.8%</a:t>
            </a:r>
            <a:endParaRPr sz="2000" dirty="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480"/>
              </a:spcBef>
            </a:pPr>
            <a:r>
              <a:rPr sz="2000" i="1" spc="-25" dirty="0">
                <a:latin typeface="Trebuchet MS"/>
                <a:cs typeface="Trebuchet MS"/>
              </a:rPr>
              <a:t>72.4%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1600" y="609600"/>
            <a:ext cx="9478264" cy="5609228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800" b="1" spc="-105" dirty="0" smtClean="0">
                <a:latin typeface="Trebuchet MS"/>
                <a:cs typeface="Trebuchet MS"/>
              </a:rPr>
              <a:t>Bagging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(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裝袋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11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使用幾個相同大小的訓練集</a:t>
            </a:r>
            <a:endParaRPr sz="24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509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2000" i="1" spc="-100" dirty="0">
                <a:latin typeface="Trebuchet MS"/>
                <a:cs typeface="Trebuchet MS"/>
              </a:rPr>
              <a:t>從原始的</a:t>
            </a:r>
            <a:r>
              <a:rPr lang="zh-TW" altLang="en-US" sz="2000" i="1" spc="-100" dirty="0" smtClean="0">
                <a:latin typeface="Trebuchet MS"/>
                <a:cs typeface="Trebuchet MS"/>
              </a:rPr>
              <a:t>訓練集</a:t>
            </a:r>
            <a:r>
              <a:rPr lang="zh-TW" altLang="en-US" sz="2000" i="1" spc="-100" dirty="0" smtClean="0">
                <a:latin typeface="Trebuchet MS"/>
                <a:cs typeface="Trebuchet MS"/>
              </a:rPr>
              <a:t>取樣</a:t>
            </a:r>
            <a:r>
              <a:rPr sz="2000" i="1" spc="-95" dirty="0" smtClean="0">
                <a:latin typeface="Trebuchet MS"/>
                <a:cs typeface="Trebuchet MS"/>
              </a:rPr>
              <a:t>… </a:t>
            </a:r>
            <a:r>
              <a:rPr lang="zh-TW" altLang="en-US" sz="2000" i="1" spc="-95" dirty="0" smtClean="0">
                <a:latin typeface="Trebuchet MS"/>
                <a:cs typeface="Trebuchet MS"/>
              </a:rPr>
              <a:t>使用取代的方式</a:t>
            </a:r>
            <a:endParaRPr sz="2000" dirty="0" smtClean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5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為每個實例建立模型</a:t>
            </a:r>
            <a:endParaRPr sz="2400" dirty="0" smtClean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505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2000" i="1" spc="-80" dirty="0" smtClean="0">
                <a:latin typeface="Trebuchet MS"/>
                <a:cs typeface="Trebuchet MS"/>
              </a:rPr>
              <a:t>使用相同的機器學習法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5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通</a:t>
            </a:r>
            <a:r>
              <a:rPr lang="zh-TW" altLang="en-US" sz="2400" spc="-95" dirty="0">
                <a:latin typeface="Trebuchet MS"/>
                <a:cs typeface="Trebuchet MS"/>
              </a:rPr>
              <a:t>過</a:t>
            </a:r>
            <a:r>
              <a:rPr lang="zh-TW" altLang="en-US" sz="2400" spc="-95" dirty="0" smtClean="0">
                <a:latin typeface="Trebuchet MS"/>
                <a:cs typeface="Trebuchet MS"/>
              </a:rPr>
              <a:t>投票決定預測結果</a:t>
            </a:r>
            <a:endParaRPr lang="en-US" altLang="zh-TW" sz="2400" spc="-95" dirty="0" smtClean="0">
              <a:latin typeface="Trebuchet MS"/>
              <a:cs typeface="Trebuchet MS"/>
            </a:endParaRPr>
          </a:p>
          <a:p>
            <a:pPr marL="1167765" lvl="1" indent="-483234">
              <a:spcBef>
                <a:spcPts val="550"/>
              </a:spcBef>
              <a:buFont typeface="Trebuchet MS" panose="020B0603020202020204" pitchFamily="34" charset="0"/>
              <a:buChar char="–"/>
              <a:tabLst>
                <a:tab pos="710565" algn="l"/>
                <a:tab pos="711200" algn="l"/>
              </a:tabLst>
            </a:pPr>
            <a:r>
              <a:rPr lang="zh-TW" altLang="en-US" sz="2000" spc="-165" dirty="0" smtClean="0">
                <a:latin typeface="Trebuchet MS"/>
                <a:cs typeface="Trebuchet MS"/>
              </a:rPr>
              <a:t>對於</a:t>
            </a:r>
            <a:r>
              <a:rPr lang="zh-TW" altLang="en-US" sz="2000" spc="-165" dirty="0">
                <a:latin typeface="Trebuchet MS"/>
                <a:cs typeface="Trebuchet MS"/>
              </a:rPr>
              <a:t>回歸我們會使用所有數值的</a:t>
            </a:r>
            <a:r>
              <a:rPr lang="zh-TW" altLang="en-US" sz="2000" spc="-165" dirty="0" smtClean="0">
                <a:latin typeface="Trebuchet MS"/>
                <a:cs typeface="Trebuchet MS"/>
              </a:rPr>
              <a:t>結果的平均值</a:t>
            </a:r>
            <a:r>
              <a:rPr lang="en-US" altLang="zh-TW" sz="2000" spc="-165" dirty="0">
                <a:latin typeface="Trebuchet MS"/>
                <a:cs typeface="Trebuchet MS"/>
              </a:rPr>
              <a:t>(</a:t>
            </a:r>
            <a:r>
              <a:rPr lang="en-US" altLang="zh-TW" sz="2000" spc="-100" dirty="0">
                <a:latin typeface="Trebuchet MS"/>
                <a:cs typeface="Trebuchet MS"/>
              </a:rPr>
              <a:t>averaging</a:t>
            </a:r>
            <a:r>
              <a:rPr lang="en-US" altLang="zh-TW" sz="2000" spc="-10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5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非常適用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於不穩定</a:t>
            </a:r>
            <a:r>
              <a:rPr lang="en-US" altLang="zh-TW" sz="2400" spc="-120" dirty="0" smtClean="0">
                <a:latin typeface="Trebuchet MS"/>
                <a:cs typeface="Trebuchet MS"/>
              </a:rPr>
              <a:t>(unstable)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的學習法</a:t>
            </a:r>
            <a:endParaRPr sz="2400" dirty="0">
              <a:latin typeface="Trebuchet MS"/>
              <a:cs typeface="Trebuchet MS"/>
            </a:endParaRPr>
          </a:p>
          <a:p>
            <a:pPr marL="1180465" lvl="1" indent="-280035">
              <a:spcBef>
                <a:spcPts val="509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2000" i="1" spc="-120" dirty="0">
                <a:latin typeface="Trebuchet MS"/>
                <a:cs typeface="Trebuchet MS"/>
              </a:rPr>
              <a:t>不穩定的學習</a:t>
            </a:r>
            <a:r>
              <a:rPr lang="zh-TW" altLang="en-US" sz="2000" i="1" spc="-120" dirty="0" smtClean="0">
                <a:latin typeface="Trebuchet MS"/>
                <a:cs typeface="Trebuchet MS"/>
              </a:rPr>
              <a:t>法</a:t>
            </a:r>
            <a:r>
              <a:rPr lang="zh-TW" altLang="en-US" sz="2000" i="1" dirty="0" smtClean="0">
                <a:latin typeface="Trebuchet MS"/>
                <a:cs typeface="Trebuchet MS"/>
              </a:rPr>
              <a:t>：</a:t>
            </a:r>
            <a:r>
              <a:rPr lang="zh-TW" altLang="en-US" sz="2000" i="1" spc="-105" dirty="0" smtClean="0">
                <a:latin typeface="Trebuchet MS"/>
                <a:cs typeface="Trebuchet MS"/>
              </a:rPr>
              <a:t>訓練集中的小改變可能為模型帶來巨大差異</a:t>
            </a:r>
            <a:endParaRPr sz="20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2000" i="1" spc="-135" dirty="0" smtClean="0">
                <a:latin typeface="Trebuchet MS"/>
                <a:cs typeface="Trebuchet MS"/>
              </a:rPr>
              <a:t>例子：</a:t>
            </a:r>
            <a:r>
              <a:rPr lang="zh-TW" altLang="en-US" sz="2000" i="1" spc="-145" dirty="0" smtClean="0">
                <a:latin typeface="Trebuchet MS"/>
                <a:cs typeface="Trebuchet MS"/>
              </a:rPr>
              <a:t>決策樹</a:t>
            </a:r>
            <a:r>
              <a:rPr sz="2000" i="1" spc="-155" dirty="0" smtClean="0">
                <a:latin typeface="Trebuchet MS"/>
                <a:cs typeface="Trebuchet MS"/>
              </a:rPr>
              <a:t> </a:t>
            </a:r>
            <a:r>
              <a:rPr sz="2000" i="1" spc="-95" dirty="0">
                <a:latin typeface="Trebuchet MS"/>
                <a:cs typeface="Trebuchet MS"/>
              </a:rPr>
              <a:t>…</a:t>
            </a:r>
            <a:r>
              <a:rPr sz="2000" i="1" spc="-160" dirty="0">
                <a:latin typeface="Trebuchet MS"/>
                <a:cs typeface="Trebuchet MS"/>
              </a:rPr>
              <a:t> </a:t>
            </a:r>
            <a:endParaRPr lang="en-US" altLang="zh-TW" sz="2000" i="1" spc="-120" dirty="0" smtClean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sz="2000" i="1" spc="-80" dirty="0" smtClean="0">
                <a:latin typeface="Trebuchet MS"/>
                <a:cs typeface="Trebuchet MS"/>
              </a:rPr>
              <a:t>Naïve</a:t>
            </a:r>
            <a:r>
              <a:rPr sz="2000" i="1" spc="-160" dirty="0" smtClean="0">
                <a:latin typeface="Trebuchet MS"/>
                <a:cs typeface="Trebuchet MS"/>
              </a:rPr>
              <a:t> </a:t>
            </a:r>
            <a:r>
              <a:rPr sz="2000" i="1" spc="-70" dirty="0" smtClean="0">
                <a:latin typeface="Trebuchet MS"/>
                <a:cs typeface="Trebuchet MS"/>
              </a:rPr>
              <a:t>Bayes</a:t>
            </a:r>
            <a:r>
              <a:rPr lang="zh-TW" altLang="en-US" sz="2000" i="1" spc="-70" dirty="0" smtClean="0">
                <a:latin typeface="Trebuchet MS"/>
                <a:cs typeface="Trebuchet MS"/>
              </a:rPr>
              <a:t>或是其他以實例為基礎的學習法並非不穩定的學習法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4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130" dirty="0">
                <a:latin typeface="Trebuchet MS"/>
                <a:cs typeface="Trebuchet MS"/>
              </a:rPr>
              <a:t>Weka: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 smtClean="0">
                <a:solidFill>
                  <a:srgbClr val="FF0000"/>
                </a:solidFill>
                <a:latin typeface="Trebuchet MS"/>
                <a:cs typeface="Trebuchet MS"/>
              </a:rPr>
              <a:t>meta</a:t>
            </a:r>
            <a:r>
              <a:rPr lang="zh-TW" altLang="en-US" sz="2400" spc="-9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spc="-95" dirty="0" smtClean="0">
                <a:solidFill>
                  <a:srgbClr val="FF0000"/>
                </a:solidFill>
                <a:latin typeface="Trebuchet MS"/>
                <a:cs typeface="Trebuchet MS"/>
              </a:rPr>
              <a:t>Bagging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75"/>
              </a:spcBef>
              <a:buClr>
                <a:srgbClr val="1F497C"/>
              </a:buClr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185" dirty="0">
                <a:latin typeface="Trebuchet MS"/>
                <a:cs typeface="Trebuchet MS"/>
              </a:rPr>
              <a:t>E.g. 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使</a:t>
            </a:r>
            <a:r>
              <a:rPr lang="zh-TW" altLang="en-US" sz="2400" spc="-105" dirty="0">
                <a:latin typeface="Trebuchet MS"/>
                <a:cs typeface="Trebuchet MS"/>
              </a:rPr>
              <a:t>用</a:t>
            </a:r>
            <a:r>
              <a:rPr sz="2400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glass.arff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檔案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接著左鍵單擊下方的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76200"/>
            <a:ext cx="5943600" cy="65267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29800" y="5410200"/>
            <a:ext cx="914400" cy="1143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689675" y="990600"/>
            <a:ext cx="28956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8680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94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8150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glass.arff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770" y="1839430"/>
            <a:ext cx="7146636" cy="5000097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44017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62940" y="929654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meta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75" dirty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Bagging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t="10311"/>
          <a:stretch/>
        </p:blipFill>
        <p:spPr>
          <a:xfrm>
            <a:off x="457200" y="2133600"/>
            <a:ext cx="4518660" cy="43081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9114"/>
          <a:stretch/>
        </p:blipFill>
        <p:spPr>
          <a:xfrm>
            <a:off x="7162800" y="1676400"/>
            <a:ext cx="3482569" cy="490212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658360" y="3379829"/>
            <a:ext cx="273304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3396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zh-TW" altLang="en-US" sz="2800" b="1" spc="-175" dirty="0">
                <a:latin typeface="Trebuchet MS"/>
                <a:cs typeface="Trebuchet MS"/>
              </a:rPr>
              <a:t>右鍵單擊圖中紅色方框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處查看參數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987552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21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52400" y="914400"/>
            <a:ext cx="6934200" cy="5614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1" dirty="0" smtClean="0"/>
              <a:t>重要參數值介紹</a:t>
            </a:r>
            <a:endParaRPr lang="en-US" altLang="zh-TW" sz="2800" b="1" dirty="0" smtClean="0"/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</a:rPr>
              <a:t>■可以選擇裝袋的大小</a:t>
            </a:r>
            <a:r>
              <a:rPr lang="en-US" altLang="zh-TW" sz="2800" dirty="0" smtClean="0">
                <a:solidFill>
                  <a:srgbClr val="FF0000"/>
                </a:solidFill>
              </a:rPr>
              <a:t>(</a:t>
            </a:r>
            <a:r>
              <a:rPr lang="zh-TW" altLang="en-US" sz="2800" dirty="0" smtClean="0">
                <a:solidFill>
                  <a:srgbClr val="FF0000"/>
                </a:solidFill>
              </a:rPr>
              <a:t>預設值</a:t>
            </a:r>
            <a:r>
              <a:rPr lang="en-US" altLang="zh-TW" sz="2800" dirty="0" smtClean="0">
                <a:solidFill>
                  <a:srgbClr val="FF0000"/>
                </a:solidFill>
              </a:rPr>
              <a:t>100%)</a:t>
            </a:r>
            <a:r>
              <a:rPr lang="zh-TW" altLang="en-US" sz="2800" dirty="0" smtClean="0">
                <a:solidFill>
                  <a:srgbClr val="FF0000"/>
                </a:solidFill>
              </a:rPr>
              <a:t>，也就是從訓練資料集中取樣得到另一個相同大小的資料集，即重覆取樣。每次取樣都得到同樣大小的不同數據集，但是每個數據集都包含重覆的訓練數據集中的實例。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00B050"/>
                </a:solidFill>
              </a:rPr>
              <a:t>■可以選擇需裝袋的分類器。</a:t>
            </a:r>
            <a:endParaRPr lang="en-US" altLang="zh-TW" sz="2800" dirty="0" smtClean="0">
              <a:solidFill>
                <a:srgbClr val="00B050"/>
              </a:solidFill>
            </a:endParaRPr>
          </a:p>
          <a:p>
            <a:endParaRPr lang="en-US" altLang="zh-TW" sz="2800" dirty="0" smtClean="0">
              <a:solidFill>
                <a:srgbClr val="00B050"/>
              </a:solidFill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</a:rPr>
              <a:t>■裝袋循環次數。</a:t>
            </a:r>
            <a:endParaRPr lang="en-US" altLang="zh-TW" sz="2800" dirty="0" smtClean="0">
              <a:solidFill>
                <a:srgbClr val="0070C0"/>
              </a:solidFill>
            </a:endParaRPr>
          </a:p>
          <a:p>
            <a:endParaRPr lang="en-US" altLang="zh-TW" sz="2800" dirty="0" smtClean="0">
              <a:solidFill>
                <a:srgbClr val="0070C0"/>
              </a:solidFill>
            </a:endParaRPr>
          </a:p>
          <a:p>
            <a:r>
              <a:rPr lang="zh-TW" altLang="en-US" sz="2800" dirty="0" smtClean="0">
                <a:solidFill>
                  <a:schemeClr val="accent6">
                    <a:lumMod val="75000"/>
                  </a:schemeClr>
                </a:solidFill>
              </a:rPr>
              <a:t>■隨機種子數。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52400"/>
            <a:ext cx="4495980" cy="66096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01000" y="1684550"/>
            <a:ext cx="22098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070273" y="2449924"/>
            <a:ext cx="220980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077200" y="4362429"/>
            <a:ext cx="2209800" cy="28270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382000" y="5666983"/>
            <a:ext cx="2195945" cy="32969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069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7" y="207518"/>
            <a:ext cx="50698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4.6: </a:t>
            </a:r>
            <a:r>
              <a:rPr lang="zh-TW" altLang="en-US" spc="-204" dirty="0" smtClean="0"/>
              <a:t>集成學習法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2438400" y="5292606"/>
            <a:ext cx="408432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292100" algn="l"/>
              </a:tabLst>
            </a:pPr>
            <a:r>
              <a:rPr sz="2000" spc="260" dirty="0">
                <a:latin typeface="Trebuchet MS"/>
                <a:cs typeface="Trebuchet MS"/>
              </a:rPr>
              <a:t>–	</a:t>
            </a:r>
            <a:r>
              <a:rPr sz="2000" i="1" spc="-130" dirty="0">
                <a:latin typeface="Trebuchet MS"/>
                <a:cs typeface="Trebuchet MS"/>
              </a:rPr>
              <a:t>J48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92100" algn="l"/>
              </a:tabLst>
            </a:pPr>
            <a:r>
              <a:rPr sz="2000" spc="260" dirty="0">
                <a:latin typeface="Trebuchet MS"/>
                <a:cs typeface="Trebuchet MS"/>
              </a:rPr>
              <a:t>–	</a:t>
            </a:r>
            <a:r>
              <a:rPr sz="2000" i="1" spc="-90" dirty="0">
                <a:latin typeface="Trebuchet MS"/>
                <a:cs typeface="Trebuchet MS"/>
              </a:rPr>
              <a:t>RandomForests </a:t>
            </a:r>
            <a:r>
              <a:rPr sz="2000" i="1" spc="-135" dirty="0">
                <a:latin typeface="Trebuchet MS"/>
                <a:cs typeface="Trebuchet MS"/>
              </a:rPr>
              <a:t>(default</a:t>
            </a:r>
            <a:r>
              <a:rPr sz="2000" i="1" spc="-250" dirty="0">
                <a:latin typeface="Trebuchet MS"/>
                <a:cs typeface="Trebuchet MS"/>
              </a:rPr>
              <a:t> </a:t>
            </a:r>
            <a:r>
              <a:rPr sz="2000" i="1" spc="-105" dirty="0">
                <a:latin typeface="Trebuchet MS"/>
                <a:cs typeface="Trebuchet MS"/>
              </a:rPr>
              <a:t>parameters)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0400" y="5304595"/>
            <a:ext cx="65849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i="1" spc="-25" dirty="0">
                <a:latin typeface="Trebuchet MS"/>
                <a:cs typeface="Trebuchet MS"/>
              </a:rPr>
              <a:t>66.8%</a:t>
            </a:r>
            <a:endParaRPr sz="2000" dirty="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480"/>
              </a:spcBef>
            </a:pPr>
            <a:r>
              <a:rPr sz="2000" i="1" spc="-25" dirty="0">
                <a:latin typeface="Trebuchet MS"/>
                <a:cs typeface="Trebuchet MS"/>
              </a:rPr>
              <a:t>75.2%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4536" y="1063243"/>
            <a:ext cx="7753984" cy="4229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60" dirty="0" smtClean="0">
                <a:latin typeface="Trebuchet MS"/>
                <a:cs typeface="Trebuchet MS"/>
              </a:rPr>
              <a:t>隨機化：</a:t>
            </a:r>
            <a:r>
              <a:rPr sz="2800" b="1" spc="-145" dirty="0" smtClean="0">
                <a:latin typeface="Trebuchet MS"/>
                <a:cs typeface="Trebuchet MS"/>
              </a:rPr>
              <a:t>random</a:t>
            </a:r>
            <a:r>
              <a:rPr sz="2800" b="1" spc="-300" dirty="0" smtClean="0">
                <a:latin typeface="Trebuchet MS"/>
                <a:cs typeface="Trebuchet MS"/>
              </a:rPr>
              <a:t> </a:t>
            </a:r>
            <a:r>
              <a:rPr sz="2800" b="1" spc="-155" dirty="0">
                <a:latin typeface="Trebuchet MS"/>
                <a:cs typeface="Trebuchet MS"/>
              </a:rPr>
              <a:t>forests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33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隨機</a:t>
            </a:r>
            <a:r>
              <a:rPr lang="zh-TW" altLang="en-US" sz="2400" i="1" spc="-75" dirty="0">
                <a:latin typeface="Trebuchet MS"/>
                <a:cs typeface="Trebuchet MS"/>
              </a:rPr>
              <a:t>化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演算法而非訓練集</a:t>
            </a:r>
            <a:endParaRPr sz="24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505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2000" i="1" spc="-75" dirty="0" smtClean="0">
                <a:latin typeface="Trebuchet MS"/>
                <a:cs typeface="Trebuchet MS"/>
              </a:rPr>
              <a:t>根據演算法來隨機化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5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75" dirty="0">
                <a:latin typeface="Trebuchet MS"/>
                <a:cs typeface="Trebuchet MS"/>
              </a:rPr>
              <a:t>Random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forests</a:t>
            </a:r>
            <a:endParaRPr sz="2400" dirty="0">
              <a:latin typeface="Trebuchet MS"/>
              <a:cs typeface="Trebuchet MS"/>
            </a:endParaRPr>
          </a:p>
          <a:p>
            <a:pPr marL="1180465" marR="501650" lvl="1" indent="-280035">
              <a:lnSpc>
                <a:spcPct val="100000"/>
              </a:lnSpc>
              <a:spcBef>
                <a:spcPts val="505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2000" i="1" spc="-135" dirty="0" smtClean="0">
                <a:latin typeface="Trebuchet MS"/>
                <a:cs typeface="Trebuchet MS"/>
              </a:rPr>
              <a:t>針對</a:t>
            </a:r>
            <a:r>
              <a:rPr lang="en-US" altLang="zh-TW" sz="2000" i="1" spc="-135" dirty="0" smtClean="0">
                <a:latin typeface="Trebuchet MS"/>
                <a:cs typeface="Trebuchet MS"/>
              </a:rPr>
              <a:t>J48</a:t>
            </a:r>
            <a:r>
              <a:rPr lang="zh-TW" altLang="en-US" sz="2000" i="1" spc="-135" dirty="0" smtClean="0">
                <a:latin typeface="Trebuchet MS"/>
                <a:cs typeface="Trebuchet MS"/>
              </a:rPr>
              <a:t>決策樹的屬性選擇：不要選擇最好的</a:t>
            </a:r>
            <a:r>
              <a:rPr lang="zh-TW" altLang="en-US" sz="2000" i="1" spc="-130" dirty="0" smtClean="0">
                <a:latin typeface="Trebuchet MS"/>
                <a:cs typeface="Trebuchet MS"/>
              </a:rPr>
              <a:t>，隨機從最好的</a:t>
            </a:r>
            <a:r>
              <a:rPr lang="en-US" altLang="zh-TW" sz="2000" i="1" spc="-130" dirty="0" smtClean="0">
                <a:latin typeface="Trebuchet MS"/>
                <a:cs typeface="Trebuchet MS"/>
              </a:rPr>
              <a:t>k</a:t>
            </a:r>
            <a:r>
              <a:rPr lang="zh-TW" altLang="en-US" sz="2000" i="1" spc="-130" dirty="0" smtClean="0">
                <a:latin typeface="Trebuchet MS"/>
                <a:cs typeface="Trebuchet MS"/>
              </a:rPr>
              <a:t>個選擇中挑選</a:t>
            </a:r>
            <a:endParaRPr sz="20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2000" i="1" spc="-110" dirty="0" smtClean="0">
                <a:latin typeface="Trebuchet MS"/>
                <a:cs typeface="Trebuchet MS"/>
              </a:rPr>
              <a:t>通常提升決策樹的表現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5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130" dirty="0">
                <a:latin typeface="Trebuchet MS"/>
                <a:cs typeface="Trebuchet MS"/>
              </a:rPr>
              <a:t>Weka: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spc="-9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spc="-9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RandomForests</a:t>
            </a:r>
            <a:endParaRPr sz="2400" dirty="0">
              <a:latin typeface="Trebuchet MS"/>
              <a:cs typeface="Trebuchet MS"/>
            </a:endParaRPr>
          </a:p>
          <a:p>
            <a:pPr marL="1180465" marR="5080" lvl="1" indent="-280035">
              <a:lnSpc>
                <a:spcPct val="100000"/>
              </a:lnSpc>
              <a:spcBef>
                <a:spcPts val="509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2000" i="1" spc="-105" dirty="0" smtClean="0">
                <a:latin typeface="Trebuchet MS"/>
                <a:cs typeface="Trebuchet MS"/>
              </a:rPr>
              <a:t>選擇：樹的數量</a:t>
            </a:r>
            <a:r>
              <a:rPr sz="2000" i="1" spc="-135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135" dirty="0" smtClean="0">
                <a:latin typeface="Trebuchet MS"/>
                <a:cs typeface="Trebuchet MS"/>
              </a:rPr>
              <a:t>預設值為</a:t>
            </a:r>
            <a:r>
              <a:rPr lang="en-US" altLang="zh-TW" sz="2000" i="1" spc="-135" dirty="0" smtClean="0">
                <a:latin typeface="Trebuchet MS"/>
                <a:cs typeface="Trebuchet MS"/>
              </a:rPr>
              <a:t>10</a:t>
            </a:r>
            <a:r>
              <a:rPr sz="2000" i="1" spc="-105" dirty="0" smtClean="0">
                <a:latin typeface="Trebuchet MS"/>
                <a:cs typeface="Trebuchet MS"/>
              </a:rPr>
              <a:t>); </a:t>
            </a:r>
            <a:r>
              <a:rPr lang="zh-TW" altLang="en-US" sz="2000" i="1" spc="-105" dirty="0">
                <a:latin typeface="Trebuchet MS"/>
                <a:cs typeface="Trebuchet MS"/>
              </a:rPr>
              <a:t>樹的深度最大化</a:t>
            </a:r>
            <a:r>
              <a:rPr sz="2000" i="1" spc="-135" dirty="0" smtClean="0">
                <a:latin typeface="Trebuchet MS"/>
                <a:cs typeface="Trebuchet MS"/>
              </a:rPr>
              <a:t>; </a:t>
            </a:r>
            <a:r>
              <a:rPr lang="zh-TW" altLang="en-US" sz="2000" i="1" spc="-135" dirty="0" smtClean="0">
                <a:latin typeface="Trebuchet MS"/>
                <a:cs typeface="Trebuchet MS"/>
              </a:rPr>
              <a:t>屬性的數量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45"/>
              </a:spcBef>
              <a:buClr>
                <a:srgbClr val="1F497C"/>
              </a:buClr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185" dirty="0">
                <a:latin typeface="Trebuchet MS"/>
                <a:cs typeface="Trebuchet MS"/>
              </a:rPr>
              <a:t>E.g. 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使</a:t>
            </a:r>
            <a:r>
              <a:rPr lang="zh-TW" altLang="en-US" sz="2400" spc="-105" dirty="0">
                <a:latin typeface="Trebuchet MS"/>
                <a:cs typeface="Trebuchet MS"/>
              </a:rPr>
              <a:t>用</a:t>
            </a:r>
            <a:r>
              <a:rPr sz="2400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glass.arff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檔案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62940" y="929654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zh-TW" altLang="en-US" sz="2800" b="1" spc="-175" dirty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75" dirty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RandomForest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271878"/>
            <a:ext cx="5085714" cy="11904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856105"/>
            <a:ext cx="4409524" cy="441904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876800" y="3379829"/>
            <a:ext cx="273304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2494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62940" y="92965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右鍵單擊圖中紅色方框處查看參數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1" y="3124200"/>
            <a:ext cx="1018238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47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174" y="210382"/>
            <a:ext cx="3906625" cy="653644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62940" y="929654"/>
            <a:ext cx="4899660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1" dirty="0" smtClean="0"/>
              <a:t>重要參數值介紹</a:t>
            </a:r>
            <a:endParaRPr lang="en-US" altLang="zh-TW" sz="2800" b="1" dirty="0"/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solidFill>
                  <a:srgbClr val="FF0000"/>
                </a:solidFill>
              </a:rPr>
              <a:t>■決策樹的最大</a:t>
            </a:r>
            <a:r>
              <a:rPr lang="zh-TW" altLang="en-US" sz="2800" dirty="0" smtClean="0">
                <a:solidFill>
                  <a:srgbClr val="FF0000"/>
                </a:solidFill>
              </a:rPr>
              <a:t>深度。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00B050"/>
                </a:solidFill>
              </a:rPr>
              <a:t>■將要</a:t>
            </a:r>
            <a:r>
              <a:rPr lang="zh-TW" altLang="en-US" sz="2800" dirty="0">
                <a:solidFill>
                  <a:srgbClr val="00B050"/>
                </a:solidFill>
              </a:rPr>
              <a:t>使用的屬性</a:t>
            </a:r>
            <a:r>
              <a:rPr lang="zh-TW" altLang="en-US" sz="2800" dirty="0" smtClean="0">
                <a:solidFill>
                  <a:srgbClr val="00B050"/>
                </a:solidFill>
              </a:rPr>
              <a:t>數量</a:t>
            </a:r>
            <a:r>
              <a:rPr lang="zh-TW" altLang="en-US" sz="2800" dirty="0">
                <a:solidFill>
                  <a:srgbClr val="00B050"/>
                </a:solidFill>
              </a:rPr>
              <a:t>，</a:t>
            </a:r>
            <a:r>
              <a:rPr lang="zh-TW" altLang="en-US" sz="2800" dirty="0" smtClean="0">
                <a:solidFill>
                  <a:srgbClr val="00B050"/>
                </a:solidFill>
              </a:rPr>
              <a:t>預設值為</a:t>
            </a:r>
            <a:r>
              <a:rPr lang="en-US" altLang="zh-TW" sz="2800" dirty="0" smtClean="0">
                <a:solidFill>
                  <a:srgbClr val="00B050"/>
                </a:solidFill>
              </a:rPr>
              <a:t>0</a:t>
            </a:r>
            <a:r>
              <a:rPr lang="zh-TW" altLang="en-US" sz="2800" dirty="0" smtClean="0">
                <a:solidFill>
                  <a:srgbClr val="00B050"/>
                </a:solidFill>
              </a:rPr>
              <a:t>。通常</a:t>
            </a:r>
            <a:r>
              <a:rPr lang="zh-TW" altLang="en-US" sz="2800" dirty="0">
                <a:solidFill>
                  <a:srgbClr val="00B050"/>
                </a:solidFill>
              </a:rPr>
              <a:t>會選擇最顯著的</a:t>
            </a:r>
            <a:r>
              <a:rPr lang="en-US" altLang="zh-TW" sz="2800" dirty="0">
                <a:solidFill>
                  <a:srgbClr val="00B050"/>
                </a:solidFill>
              </a:rPr>
              <a:t>4</a:t>
            </a:r>
            <a:r>
              <a:rPr lang="zh-TW" altLang="en-US" sz="2800" dirty="0">
                <a:solidFill>
                  <a:srgbClr val="00B050"/>
                </a:solidFill>
              </a:rPr>
              <a:t>個屬性，每次我們對樹作決策時，我們便會從最好的</a:t>
            </a:r>
            <a:r>
              <a:rPr lang="en-US" altLang="zh-TW" sz="2800" dirty="0">
                <a:solidFill>
                  <a:srgbClr val="00B050"/>
                </a:solidFill>
              </a:rPr>
              <a:t>4</a:t>
            </a:r>
            <a:r>
              <a:rPr lang="zh-TW" altLang="en-US" sz="2800" dirty="0">
                <a:solidFill>
                  <a:srgbClr val="00B050"/>
                </a:solidFill>
              </a:rPr>
              <a:t>個屬性中選擇。 </a:t>
            </a:r>
            <a:endParaRPr lang="en-US" altLang="zh-TW" sz="2800" dirty="0">
              <a:solidFill>
                <a:srgbClr val="00B050"/>
              </a:solidFill>
            </a:endParaRPr>
          </a:p>
          <a:p>
            <a:endParaRPr lang="en-US" altLang="zh-TW" sz="2800" dirty="0">
              <a:solidFill>
                <a:srgbClr val="0070C0"/>
              </a:solidFill>
            </a:endParaRPr>
          </a:p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■隨機種子數。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17609" y="3632161"/>
            <a:ext cx="2209800" cy="292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924800" y="4589553"/>
            <a:ext cx="2209800" cy="2484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382000" y="5715000"/>
            <a:ext cx="2195945" cy="28168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691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7" y="207518"/>
            <a:ext cx="50698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4.6: </a:t>
            </a:r>
            <a:r>
              <a:rPr lang="zh-TW" altLang="en-US" spc="-204" dirty="0" smtClean="0"/>
              <a:t>集成學習法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1825179" y="5877727"/>
            <a:ext cx="279463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292100" algn="l"/>
              </a:tabLst>
            </a:pPr>
            <a:r>
              <a:rPr sz="2000" spc="260" dirty="0">
                <a:latin typeface="Trebuchet MS"/>
                <a:cs typeface="Trebuchet MS"/>
              </a:rPr>
              <a:t>–	</a:t>
            </a:r>
            <a:r>
              <a:rPr sz="2000" i="1" spc="-130" dirty="0">
                <a:latin typeface="Trebuchet MS"/>
                <a:cs typeface="Trebuchet MS"/>
              </a:rPr>
              <a:t>J48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92100" algn="l"/>
              </a:tabLst>
            </a:pPr>
            <a:r>
              <a:rPr sz="2000" spc="260" dirty="0">
                <a:latin typeface="Trebuchet MS"/>
                <a:cs typeface="Trebuchet MS"/>
              </a:rPr>
              <a:t>–	</a:t>
            </a:r>
            <a:r>
              <a:rPr sz="2000" i="1" spc="-40" dirty="0">
                <a:latin typeface="Trebuchet MS"/>
                <a:cs typeface="Trebuchet MS"/>
              </a:rPr>
              <a:t>AdaBoostM1 </a:t>
            </a:r>
            <a:r>
              <a:rPr sz="2000" i="1" spc="-80" dirty="0">
                <a:latin typeface="Trebuchet MS"/>
                <a:cs typeface="Trebuchet MS"/>
              </a:rPr>
              <a:t>(using</a:t>
            </a:r>
            <a:r>
              <a:rPr sz="2000" i="1" spc="-340" dirty="0">
                <a:latin typeface="Trebuchet MS"/>
                <a:cs typeface="Trebuchet MS"/>
              </a:rPr>
              <a:t> </a:t>
            </a:r>
            <a:r>
              <a:rPr sz="2000" i="1" spc="-130" dirty="0">
                <a:latin typeface="Trebuchet MS"/>
                <a:cs typeface="Trebuchet MS"/>
              </a:rPr>
              <a:t>J48)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2017" y="5877727"/>
            <a:ext cx="65786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i="1" spc="-25" dirty="0">
                <a:latin typeface="Trebuchet MS"/>
                <a:cs typeface="Trebuchet MS"/>
              </a:rPr>
              <a:t>66.8%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i="1" spc="-25" dirty="0">
                <a:latin typeface="Trebuchet MS"/>
                <a:cs typeface="Trebuchet MS"/>
              </a:rPr>
              <a:t>74.3%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577" y="750616"/>
            <a:ext cx="10325735" cy="4773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14" dirty="0">
                <a:latin typeface="Trebuchet MS"/>
                <a:cs typeface="Trebuchet MS"/>
              </a:rPr>
              <a:t>Boosting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>
              <a:latin typeface="Trebuchet MS"/>
              <a:cs typeface="Trebuchet MS"/>
            </a:endParaRPr>
          </a:p>
          <a:p>
            <a:pPr marL="802005" indent="-483234">
              <a:lnSpc>
                <a:spcPct val="100000"/>
              </a:lnSpc>
              <a:buFont typeface="Wingdings"/>
              <a:buChar char=""/>
              <a:tabLst>
                <a:tab pos="802005" algn="l"/>
                <a:tab pos="802640" algn="l"/>
              </a:tabLst>
            </a:pPr>
            <a:r>
              <a:rPr lang="zh-TW" altLang="en-US" sz="2400" spc="-140" dirty="0" smtClean="0">
                <a:latin typeface="Trebuchet MS"/>
                <a:cs typeface="Trebuchet MS"/>
              </a:rPr>
              <a:t>反反覆覆</a:t>
            </a:r>
            <a:r>
              <a:rPr lang="zh-TW" altLang="en-US" sz="2400" spc="-140" dirty="0">
                <a:latin typeface="Trebuchet MS"/>
                <a:cs typeface="Trebuchet MS"/>
              </a:rPr>
              <a:t>：</a:t>
            </a:r>
            <a:r>
              <a:rPr lang="zh-TW" altLang="en-US" sz="2400" spc="-190" dirty="0" smtClean="0">
                <a:latin typeface="Trebuchet MS"/>
                <a:cs typeface="Trebuchet MS"/>
              </a:rPr>
              <a:t>新的模型被之前建立的模型表現所影響</a:t>
            </a:r>
            <a:endParaRPr sz="2400" dirty="0">
              <a:latin typeface="Trebuchet MS"/>
              <a:cs typeface="Trebuchet MS"/>
            </a:endParaRPr>
          </a:p>
          <a:p>
            <a:pPr marL="1271905" lvl="1" indent="-280035">
              <a:lnSpc>
                <a:spcPct val="100000"/>
              </a:lnSpc>
              <a:spcBef>
                <a:spcPts val="530"/>
              </a:spcBef>
              <a:buFont typeface="Trebuchet MS"/>
              <a:buChar char="–"/>
              <a:tabLst>
                <a:tab pos="1271905" algn="l"/>
                <a:tab pos="1272540" algn="l"/>
              </a:tabLst>
            </a:pPr>
            <a:r>
              <a:rPr lang="zh-TW" altLang="en-US" sz="2000" i="1" spc="-130" dirty="0" smtClean="0">
                <a:latin typeface="Trebuchet MS"/>
                <a:cs typeface="Trebuchet MS"/>
              </a:rPr>
              <a:t>對於分類錯誤的實例增加額外權重</a:t>
            </a:r>
            <a:r>
              <a:rPr sz="2000" i="1" spc="-135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135" dirty="0" smtClean="0">
                <a:latin typeface="Trebuchet MS"/>
                <a:cs typeface="Trebuchet MS"/>
              </a:rPr>
              <a:t>不好</a:t>
            </a:r>
            <a:r>
              <a:rPr lang="zh-TW" altLang="en-US" sz="2000" i="1" spc="-135" dirty="0">
                <a:latin typeface="Trebuchet MS"/>
                <a:cs typeface="Trebuchet MS"/>
              </a:rPr>
              <a:t>分類的實例</a:t>
            </a:r>
            <a:r>
              <a:rPr sz="2000" i="1" spc="-85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1271905" marR="671195" lvl="1" indent="-28003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271905" algn="l"/>
                <a:tab pos="1272540" algn="l"/>
              </a:tabLst>
            </a:pPr>
            <a:r>
              <a:rPr lang="zh-TW" altLang="en-US" sz="2000" i="1" spc="-85" dirty="0">
                <a:latin typeface="Trebuchet MS"/>
                <a:cs typeface="Trebuchet MS"/>
              </a:rPr>
              <a:t>針對被早期模型分類錯誤的</a:t>
            </a:r>
            <a:r>
              <a:rPr lang="zh-TW" altLang="en-US" sz="2000" i="1" spc="-85" dirty="0" smtClean="0">
                <a:latin typeface="Trebuchet MS"/>
                <a:cs typeface="Trebuchet MS"/>
              </a:rPr>
              <a:t>實例，鼓勵</a:t>
            </a:r>
            <a:r>
              <a:rPr lang="zh-TW" altLang="en-US" sz="2000" i="1" spc="-85" dirty="0" smtClean="0">
                <a:latin typeface="Trebuchet MS"/>
                <a:cs typeface="Trebuchet MS"/>
              </a:rPr>
              <a:t>新的</a:t>
            </a:r>
            <a:r>
              <a:rPr lang="zh-TW" altLang="en-US" sz="2000" i="1" spc="-85" dirty="0" smtClean="0">
                <a:latin typeface="Trebuchet MS"/>
                <a:cs typeface="Trebuchet MS"/>
              </a:rPr>
              <a:t>模型成為分類專家</a:t>
            </a:r>
            <a:endParaRPr sz="2000" dirty="0" smtClean="0">
              <a:latin typeface="Trebuchet MS"/>
              <a:cs typeface="Trebuchet MS"/>
            </a:endParaRPr>
          </a:p>
          <a:p>
            <a:pPr marL="1271905" lvl="1" indent="-28003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271905" algn="l"/>
                <a:tab pos="1272540" algn="l"/>
              </a:tabLst>
            </a:pPr>
            <a:r>
              <a:rPr lang="zh-TW" altLang="en-US" sz="2000" i="1" spc="-125" dirty="0">
                <a:latin typeface="Trebuchet MS"/>
                <a:cs typeface="Trebuchet MS"/>
              </a:rPr>
              <a:t>直觀的</a:t>
            </a:r>
            <a:r>
              <a:rPr lang="zh-TW" altLang="en-US" sz="2000" i="1" spc="-125" dirty="0" smtClean="0">
                <a:latin typeface="Trebuchet MS"/>
                <a:cs typeface="Trebuchet MS"/>
              </a:rPr>
              <a:t>理由：</a:t>
            </a:r>
            <a:r>
              <a:rPr lang="zh-TW" altLang="en-US" sz="2000" i="1" spc="-135" dirty="0">
                <a:latin typeface="Trebuchet MS"/>
                <a:cs typeface="Trebuchet MS"/>
              </a:rPr>
              <a:t>委員們</a:t>
            </a:r>
            <a:r>
              <a:rPr lang="zh-TW" altLang="en-US" sz="2000" i="1" spc="-135" dirty="0" smtClean="0">
                <a:latin typeface="Trebuchet MS"/>
                <a:cs typeface="Trebuchet MS"/>
              </a:rPr>
              <a:t>應該互補各自的專業知識</a:t>
            </a:r>
            <a:endParaRPr sz="2000" dirty="0" smtClean="0">
              <a:latin typeface="Trebuchet MS"/>
              <a:cs typeface="Trebuchet MS"/>
            </a:endParaRPr>
          </a:p>
          <a:p>
            <a:pPr marL="802005" indent="-4832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802005" algn="l"/>
                <a:tab pos="802640" algn="l"/>
              </a:tabLst>
            </a:pPr>
            <a:r>
              <a:rPr lang="zh-TW" altLang="en-US" sz="2400" spc="-50" dirty="0" smtClean="0">
                <a:latin typeface="Trebuchet MS"/>
                <a:cs typeface="Trebuchet MS"/>
              </a:rPr>
              <a:t>使用投票</a:t>
            </a:r>
            <a:endParaRPr lang="en-US" altLang="zh-TW" sz="2000" spc="-165" dirty="0">
              <a:latin typeface="Trebuchet MS"/>
              <a:cs typeface="Trebuchet MS"/>
            </a:endParaRPr>
          </a:p>
          <a:p>
            <a:pPr marL="1167765" lvl="1" indent="-483234">
              <a:spcBef>
                <a:spcPts val="550"/>
              </a:spcBef>
              <a:buFont typeface="Trebuchet MS" panose="020B0603020202020204" pitchFamily="34" charset="0"/>
              <a:buChar char="–"/>
              <a:tabLst>
                <a:tab pos="710565" algn="l"/>
                <a:tab pos="711200" algn="l"/>
              </a:tabLst>
            </a:pPr>
            <a:r>
              <a:rPr lang="zh-TW" altLang="en-US" sz="2000" i="1" spc="-165" dirty="0">
                <a:latin typeface="Trebuchet MS"/>
                <a:cs typeface="Trebuchet MS"/>
              </a:rPr>
              <a:t>對於回歸我們會使用所有數值的結果的平均值</a:t>
            </a:r>
            <a:r>
              <a:rPr lang="en-US" altLang="zh-TW" sz="2000" i="1" spc="-165" dirty="0">
                <a:latin typeface="Trebuchet MS"/>
                <a:cs typeface="Trebuchet MS"/>
              </a:rPr>
              <a:t>(</a:t>
            </a:r>
            <a:r>
              <a:rPr lang="en-US" altLang="zh-TW" sz="2000" i="1" spc="-100" dirty="0">
                <a:latin typeface="Trebuchet MS"/>
                <a:cs typeface="Trebuchet MS"/>
              </a:rPr>
              <a:t>averaging)</a:t>
            </a:r>
            <a:endParaRPr lang="zh-TW" altLang="en-US" sz="2000" i="1" dirty="0">
              <a:latin typeface="Trebuchet MS"/>
              <a:cs typeface="Trebuchet MS"/>
            </a:endParaRPr>
          </a:p>
          <a:p>
            <a:pPr marL="1118871" lvl="1" indent="-342900">
              <a:spcBef>
                <a:spcPts val="475"/>
              </a:spcBef>
              <a:buFont typeface="Trebuchet MS" panose="020B0603020202020204" pitchFamily="34" charset="0"/>
              <a:buChar char="–"/>
              <a:tabLst>
                <a:tab pos="802005" algn="l"/>
                <a:tab pos="802640" algn="l"/>
              </a:tabLst>
            </a:pPr>
            <a:r>
              <a:rPr lang="zh-TW" altLang="en-US" sz="2000" i="1" spc="-120" dirty="0" smtClean="0">
                <a:latin typeface="Trebuchet MS"/>
                <a:cs typeface="Trebuchet MS"/>
              </a:rPr>
              <a:t>但是根據模型的表現會對它們加入權重</a:t>
            </a:r>
            <a:endParaRPr sz="2000" dirty="0">
              <a:latin typeface="Trebuchet MS"/>
              <a:cs typeface="Trebuchet MS"/>
            </a:endParaRPr>
          </a:p>
          <a:p>
            <a:pPr marL="802005" indent="-483234">
              <a:lnSpc>
                <a:spcPct val="100000"/>
              </a:lnSpc>
              <a:spcBef>
                <a:spcPts val="470"/>
              </a:spcBef>
              <a:buFont typeface="Wingdings"/>
              <a:buChar char=""/>
              <a:tabLst>
                <a:tab pos="802005" algn="l"/>
                <a:tab pos="80264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通常顯著的提升了表現結果</a:t>
            </a:r>
            <a:endParaRPr sz="2400" dirty="0">
              <a:latin typeface="Trebuchet MS"/>
              <a:cs typeface="Trebuchet MS"/>
            </a:endParaRPr>
          </a:p>
          <a:p>
            <a:pPr marL="80200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802005" algn="l"/>
                <a:tab pos="802640" algn="l"/>
              </a:tabLst>
            </a:pPr>
            <a:r>
              <a:rPr sz="2400" spc="-130" dirty="0">
                <a:latin typeface="Trebuchet MS"/>
                <a:cs typeface="Trebuchet MS"/>
              </a:rPr>
              <a:t>Weka: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FF0000"/>
                </a:solidFill>
                <a:latin typeface="Trebuchet MS"/>
                <a:cs typeface="Trebuchet MS"/>
              </a:rPr>
              <a:t>meta&gt;AdaBoostM1</a:t>
            </a:r>
            <a:endParaRPr sz="2400" dirty="0">
              <a:latin typeface="Trebuchet MS"/>
              <a:cs typeface="Trebuchet MS"/>
            </a:endParaRPr>
          </a:p>
          <a:p>
            <a:pPr marL="802005" indent="-483234">
              <a:lnSpc>
                <a:spcPct val="100000"/>
              </a:lnSpc>
              <a:spcBef>
                <a:spcPts val="575"/>
              </a:spcBef>
              <a:buClr>
                <a:srgbClr val="1F497C"/>
              </a:buClr>
              <a:buFont typeface="Wingdings"/>
              <a:buChar char=""/>
              <a:tabLst>
                <a:tab pos="802005" algn="l"/>
                <a:tab pos="802640" algn="l"/>
              </a:tabLst>
            </a:pPr>
            <a:r>
              <a:rPr sz="2400" spc="-185" dirty="0">
                <a:latin typeface="Trebuchet MS"/>
                <a:cs typeface="Trebuchet MS"/>
              </a:rPr>
              <a:t>E.g. 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使用</a:t>
            </a:r>
            <a:r>
              <a:rPr sz="2400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glass.arff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檔案</a:t>
            </a:r>
            <a:endParaRPr lang="en-US" altLang="zh-TW" sz="2400" spc="-125" dirty="0" smtClean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5262418" cy="3511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i="1" spc="-175" dirty="0" smtClean="0">
                <a:latin typeface="Trebuchet MS"/>
                <a:cs typeface="Trebuchet MS"/>
              </a:rPr>
              <a:t>結果討論</a:t>
            </a:r>
            <a:endParaRPr lang="en-US" altLang="zh-TW" sz="2800" b="1" i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b="1" spc="-175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Trebuchet MS"/>
                <a:cs typeface="Trebuchet MS"/>
              </a:rPr>
              <a:t>分界線劃在最近</a:t>
            </a:r>
            <a:r>
              <a:rPr lang="zh-TW" altLang="en-US" sz="2800" b="1" dirty="0" smtClean="0">
                <a:latin typeface="Trebuchet MS"/>
                <a:cs typeface="Trebuchet MS"/>
              </a:rPr>
              <a:t>的不同顏色的點和點</a:t>
            </a:r>
            <a:r>
              <a:rPr lang="zh-TW" altLang="en-US" sz="2800" b="1" dirty="0">
                <a:latin typeface="Trebuchet MS"/>
                <a:cs typeface="Trebuchet MS"/>
              </a:rPr>
              <a:t>之間</a:t>
            </a:r>
            <a:r>
              <a:rPr lang="zh-TW" altLang="en-US" sz="2800" b="1" dirty="0" smtClean="0">
                <a:latin typeface="Trebuchet MS"/>
                <a:cs typeface="Trebuchet MS"/>
              </a:rPr>
              <a:t>。</a:t>
            </a:r>
            <a:endParaRPr lang="en-US" altLang="zh-TW" sz="2800" b="1" dirty="0" smtClean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sz="2800" b="1" dirty="0">
              <a:latin typeface="Trebuchet MS"/>
              <a:cs typeface="Trebuchet MS"/>
            </a:endParaRPr>
          </a:p>
          <a:p>
            <a:pPr marL="469900" indent="-45720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800" b="1" spc="-175" dirty="0">
                <a:latin typeface="Trebuchet MS"/>
                <a:cs typeface="Trebuchet MS"/>
              </a:rPr>
              <a:t>假如紅色區域有個點，那麼它會在紅色區域中找到離它最近的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實例</a:t>
            </a:r>
            <a:r>
              <a:rPr lang="zh-TW" altLang="en-US" sz="2800" b="1" dirty="0">
                <a:latin typeface="Trebuchet MS"/>
                <a:cs typeface="Trebuchet MS"/>
              </a:rPr>
              <a:t>。</a:t>
            </a:r>
            <a:endParaRPr lang="en-US" altLang="zh-TW" sz="2800" b="1" spc="-175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58" y="71460"/>
            <a:ext cx="5723934" cy="671034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6705600" y="5181600"/>
            <a:ext cx="762000" cy="685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8534400" y="4800600"/>
            <a:ext cx="381000" cy="2286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229600" y="4267200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2752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62940" y="929654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meta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75" dirty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AdaBoostM1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2" y="3276600"/>
            <a:ext cx="5514286" cy="12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026" y="1524000"/>
            <a:ext cx="3659083" cy="519151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10200" y="3433959"/>
            <a:ext cx="273304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8204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62940" y="92965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右鍵單擊圖中紅色方框處查看參數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43200"/>
            <a:ext cx="899858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28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04800"/>
            <a:ext cx="5392840" cy="6354354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662940" y="929654"/>
            <a:ext cx="489966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1" dirty="0" smtClean="0"/>
              <a:t>重要參數值介紹</a:t>
            </a:r>
            <a:endParaRPr lang="en-US" altLang="zh-TW" sz="2800" b="1" dirty="0"/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solidFill>
                  <a:srgbClr val="FF0000"/>
                </a:solidFill>
              </a:rPr>
              <a:t>■循環次數參數</a:t>
            </a:r>
            <a:r>
              <a:rPr lang="zh-TW" altLang="en-US" sz="2800" dirty="0" smtClean="0">
                <a:solidFill>
                  <a:srgbClr val="FF0000"/>
                </a:solidFill>
              </a:rPr>
              <a:t>。</a:t>
            </a:r>
            <a:endParaRPr lang="en-US" altLang="zh-TW" sz="2800" dirty="0" smtClean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3125" y="4114800"/>
            <a:ext cx="2209800" cy="415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1876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7" y="207518"/>
            <a:ext cx="50698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4.6: </a:t>
            </a:r>
            <a:r>
              <a:rPr lang="zh-TW" altLang="en-US" spc="-204" dirty="0" smtClean="0"/>
              <a:t>集成學習法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2383027" y="5815838"/>
            <a:ext cx="6907530" cy="67326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292100" algn="l"/>
              </a:tabLst>
            </a:pPr>
            <a:r>
              <a:rPr sz="1800" spc="235" dirty="0">
                <a:latin typeface="Trebuchet MS"/>
                <a:cs typeface="Trebuchet MS"/>
              </a:rPr>
              <a:t>–	</a:t>
            </a:r>
            <a:r>
              <a:rPr sz="1800" i="1" spc="-120" dirty="0">
                <a:latin typeface="Trebuchet MS"/>
                <a:cs typeface="Trebuchet MS"/>
              </a:rPr>
              <a:t>J48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92100" algn="l"/>
              </a:tabLst>
            </a:pPr>
            <a:r>
              <a:rPr sz="1800" spc="235" dirty="0">
                <a:latin typeface="Trebuchet MS"/>
                <a:cs typeface="Trebuchet MS"/>
              </a:rPr>
              <a:t>–	</a:t>
            </a:r>
            <a:r>
              <a:rPr sz="1800" i="1" spc="-100" dirty="0" err="1" smtClean="0">
                <a:latin typeface="Trebuchet MS"/>
                <a:cs typeface="Trebuchet MS"/>
              </a:rPr>
              <a:t>StackingC</a:t>
            </a:r>
            <a:r>
              <a:rPr lang="en-US" altLang="zh-TW" sz="1800" i="1" spc="-100" dirty="0" smtClean="0">
                <a:latin typeface="Trebuchet MS"/>
                <a:cs typeface="Trebuchet MS"/>
              </a:rPr>
              <a:t>(</a:t>
            </a:r>
            <a:r>
              <a:rPr lang="zh-TW" altLang="en-US" sz="1800" i="1" spc="-100" dirty="0" smtClean="0">
                <a:latin typeface="Trebuchet MS"/>
                <a:cs typeface="Trebuchet MS"/>
              </a:rPr>
              <a:t>使用預設的</a:t>
            </a:r>
            <a:r>
              <a:rPr sz="1800" i="1" spc="-105" dirty="0" smtClean="0">
                <a:latin typeface="Trebuchet MS"/>
                <a:cs typeface="Trebuchet MS"/>
              </a:rPr>
              <a:t>meta</a:t>
            </a:r>
            <a:r>
              <a:rPr lang="zh-TW" altLang="en-US" sz="1800" i="1" spc="-105" dirty="0" smtClean="0">
                <a:latin typeface="Trebuchet MS"/>
                <a:cs typeface="Trebuchet MS"/>
              </a:rPr>
              <a:t>分類器和</a:t>
            </a:r>
            <a:r>
              <a:rPr lang="zh-TW" altLang="en-US" i="1" spc="-65" dirty="0">
                <a:latin typeface="Trebuchet MS"/>
                <a:cs typeface="Trebuchet MS"/>
              </a:rPr>
              <a:t>基本</a:t>
            </a:r>
            <a:r>
              <a:rPr lang="zh-TW" altLang="en-US" sz="1800" i="1" spc="-65" dirty="0" smtClean="0">
                <a:latin typeface="Trebuchet MS"/>
                <a:cs typeface="Trebuchet MS"/>
              </a:rPr>
              <a:t>分類器</a:t>
            </a:r>
            <a:r>
              <a:rPr sz="1800" i="1" spc="-95" dirty="0" smtClean="0">
                <a:latin typeface="Trebuchet MS"/>
                <a:cs typeface="Trebuchet MS"/>
              </a:rPr>
              <a:t>classifiers </a:t>
            </a:r>
            <a:r>
              <a:rPr sz="1800" i="1" spc="-105" dirty="0">
                <a:latin typeface="Trebuchet MS"/>
                <a:cs typeface="Trebuchet MS"/>
              </a:rPr>
              <a:t>IBk,</a:t>
            </a:r>
            <a:r>
              <a:rPr sz="1800" i="1" spc="-350" dirty="0">
                <a:latin typeface="Trebuchet MS"/>
                <a:cs typeface="Trebuchet MS"/>
              </a:rPr>
              <a:t> </a:t>
            </a:r>
            <a:r>
              <a:rPr sz="1800" i="1" spc="-185" dirty="0">
                <a:latin typeface="Trebuchet MS"/>
                <a:cs typeface="Trebuchet MS"/>
              </a:rPr>
              <a:t>PART, </a:t>
            </a:r>
            <a:r>
              <a:rPr sz="1800" i="1" spc="-120" dirty="0" smtClean="0">
                <a:latin typeface="Trebuchet MS"/>
                <a:cs typeface="Trebuchet MS"/>
              </a:rPr>
              <a:t>J48</a:t>
            </a:r>
            <a:r>
              <a:rPr lang="en-US" altLang="zh-TW" sz="1800" i="1" spc="-120" dirty="0" smtClean="0">
                <a:latin typeface="Trebuchet MS"/>
                <a:cs typeface="Trebuchet MS"/>
              </a:rPr>
              <a:t>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17688" y="5815838"/>
            <a:ext cx="59436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i="1" spc="-20" dirty="0">
                <a:latin typeface="Trebuchet MS"/>
                <a:cs typeface="Trebuchet MS"/>
              </a:rPr>
              <a:t>66.8%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i="1" spc="-20" dirty="0">
                <a:latin typeface="Trebuchet MS"/>
                <a:cs typeface="Trebuchet MS"/>
              </a:rPr>
              <a:t>72.5%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4536" y="991616"/>
            <a:ext cx="9728200" cy="486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5" dirty="0">
                <a:latin typeface="Trebuchet MS"/>
                <a:cs typeface="Trebuchet MS"/>
              </a:rPr>
              <a:t>Stacking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32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使用一個</a:t>
            </a:r>
            <a:r>
              <a:rPr lang="en-US" altLang="zh-TW" sz="2400" spc="-95" dirty="0" smtClean="0">
                <a:latin typeface="Trebuchet MS"/>
                <a:cs typeface="Trebuchet MS"/>
              </a:rPr>
              <a:t>meta</a:t>
            </a:r>
            <a:r>
              <a:rPr lang="zh-TW" altLang="en-US" sz="2400" spc="-95" dirty="0" smtClean="0">
                <a:latin typeface="Trebuchet MS"/>
                <a:cs typeface="Trebuchet MS"/>
              </a:rPr>
              <a:t>學習法來結合基本學習法的預測，而非使用投票法</a:t>
            </a:r>
            <a:endParaRPr sz="24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475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1800" i="1" spc="-65" dirty="0" smtClean="0">
                <a:latin typeface="Trebuchet MS"/>
                <a:cs typeface="Trebuchet MS"/>
              </a:rPr>
              <a:t>基本</a:t>
            </a:r>
            <a:r>
              <a:rPr lang="zh-TW" altLang="en-US" sz="1800" i="1" spc="-110" dirty="0" smtClean="0">
                <a:latin typeface="Trebuchet MS"/>
                <a:cs typeface="Trebuchet MS"/>
              </a:rPr>
              <a:t>學習法</a:t>
            </a:r>
            <a:r>
              <a:rPr sz="1800" i="1" spc="-110" dirty="0" smtClean="0">
                <a:latin typeface="Trebuchet MS"/>
                <a:cs typeface="Trebuchet MS"/>
              </a:rPr>
              <a:t>: </a:t>
            </a:r>
            <a:r>
              <a:rPr sz="1800" i="1" spc="-114" dirty="0">
                <a:latin typeface="Trebuchet MS"/>
                <a:cs typeface="Trebuchet MS"/>
              </a:rPr>
              <a:t>level‐0</a:t>
            </a:r>
            <a:r>
              <a:rPr sz="1800" i="1" spc="-210" dirty="0">
                <a:latin typeface="Trebuchet MS"/>
                <a:cs typeface="Trebuchet MS"/>
              </a:rPr>
              <a:t> </a:t>
            </a:r>
            <a:r>
              <a:rPr sz="1800" i="1" spc="-90" dirty="0">
                <a:latin typeface="Trebuchet MS"/>
                <a:cs typeface="Trebuchet MS"/>
              </a:rPr>
              <a:t>models</a:t>
            </a:r>
            <a:endParaRPr sz="18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434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sz="1800" i="1" spc="-105" dirty="0">
                <a:latin typeface="Trebuchet MS"/>
                <a:cs typeface="Trebuchet MS"/>
              </a:rPr>
              <a:t>meta </a:t>
            </a:r>
            <a:r>
              <a:rPr lang="zh-TW" altLang="en-US" sz="1800" i="1" spc="-105" dirty="0" smtClean="0">
                <a:latin typeface="Trebuchet MS"/>
                <a:cs typeface="Trebuchet MS"/>
              </a:rPr>
              <a:t>學習法</a:t>
            </a:r>
            <a:r>
              <a:rPr sz="1800" i="1" spc="-120" dirty="0" smtClean="0">
                <a:latin typeface="Trebuchet MS"/>
                <a:cs typeface="Trebuchet MS"/>
              </a:rPr>
              <a:t>: </a:t>
            </a:r>
            <a:r>
              <a:rPr sz="1800" i="1" spc="-114" dirty="0">
                <a:latin typeface="Trebuchet MS"/>
                <a:cs typeface="Trebuchet MS"/>
              </a:rPr>
              <a:t>level‐1</a:t>
            </a:r>
            <a:r>
              <a:rPr sz="1800" i="1" spc="-160" dirty="0">
                <a:latin typeface="Trebuchet MS"/>
                <a:cs typeface="Trebuchet MS"/>
              </a:rPr>
              <a:t> </a:t>
            </a:r>
            <a:r>
              <a:rPr sz="1800" i="1" spc="-100" dirty="0">
                <a:latin typeface="Trebuchet MS"/>
                <a:cs typeface="Trebuchet MS"/>
              </a:rPr>
              <a:t>model</a:t>
            </a:r>
            <a:endParaRPr sz="18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430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1800" i="1" spc="-100" dirty="0" smtClean="0">
                <a:latin typeface="Trebuchet MS"/>
                <a:cs typeface="Trebuchet MS"/>
              </a:rPr>
              <a:t>基本學習法的預測</a:t>
            </a:r>
            <a:r>
              <a:rPr sz="1800" i="1" spc="-105" dirty="0" smtClean="0">
                <a:latin typeface="Trebuchet MS"/>
                <a:cs typeface="Trebuchet MS"/>
              </a:rPr>
              <a:t>meta</a:t>
            </a:r>
            <a:r>
              <a:rPr lang="zh-TW" altLang="en-US" sz="1800" i="1" spc="-105" dirty="0" smtClean="0">
                <a:latin typeface="Trebuchet MS"/>
                <a:cs typeface="Trebuchet MS"/>
              </a:rPr>
              <a:t>學習法的輸入值</a:t>
            </a:r>
            <a:endParaRPr sz="1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3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80" dirty="0" smtClean="0">
                <a:latin typeface="Trebuchet MS"/>
                <a:cs typeface="Trebuchet MS"/>
              </a:rPr>
              <a:t>基本學習法通常是不同方法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55" dirty="0" smtClean="0">
                <a:latin typeface="Trebuchet MS"/>
                <a:cs typeface="Trebuchet MS"/>
              </a:rPr>
              <a:t>在訓練集中不能使用預測來產生</a:t>
            </a:r>
            <a:r>
              <a:rPr lang="en-US" altLang="zh-TW" sz="2400" spc="-125" dirty="0" smtClean="0">
                <a:latin typeface="Trebuchet MS"/>
                <a:cs typeface="Trebuchet MS"/>
              </a:rPr>
              <a:t>level‐1</a:t>
            </a:r>
            <a:r>
              <a:rPr lang="zh-TW" altLang="en-US" sz="2400" spc="-175" dirty="0" smtClean="0">
                <a:latin typeface="Trebuchet MS"/>
                <a:cs typeface="Trebuchet MS"/>
              </a:rPr>
              <a:t>模型的資料！</a:t>
            </a:r>
            <a:endParaRPr sz="24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475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i="1" spc="-80" dirty="0" smtClean="0">
                <a:latin typeface="Trebuchet MS"/>
                <a:cs typeface="Trebuchet MS"/>
              </a:rPr>
              <a:t>解決方法：</a:t>
            </a:r>
            <a:r>
              <a:rPr lang="zh-TW" altLang="en-US" sz="1800" i="1" spc="-80" dirty="0" smtClean="0">
                <a:latin typeface="Trebuchet MS"/>
                <a:cs typeface="Trebuchet MS"/>
              </a:rPr>
              <a:t>使用類似交叉驗證（</a:t>
            </a:r>
            <a:r>
              <a:rPr sz="1800" i="1" spc="-95" dirty="0" smtClean="0">
                <a:latin typeface="Trebuchet MS"/>
                <a:cs typeface="Trebuchet MS"/>
              </a:rPr>
              <a:t>cross‐validation‐like</a:t>
            </a:r>
            <a:r>
              <a:rPr lang="zh-TW" altLang="en-US" sz="1800" i="1" spc="-95" dirty="0" smtClean="0">
                <a:latin typeface="Trebuchet MS"/>
                <a:cs typeface="Trebuchet MS"/>
              </a:rPr>
              <a:t>）的方法</a:t>
            </a:r>
            <a:endParaRPr sz="1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3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130" dirty="0">
                <a:latin typeface="Trebuchet MS"/>
                <a:cs typeface="Trebuchet MS"/>
              </a:rPr>
              <a:t>Weka: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meta</a:t>
            </a:r>
            <a:r>
              <a:rPr lang="zh-TW" altLang="en-US" sz="2400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Stacking</a:t>
            </a:r>
            <a:endParaRPr sz="24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470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sz="1800" i="1" spc="-10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StackingC</a:t>
            </a:r>
            <a:r>
              <a:rPr lang="zh-TW" altLang="en-US" sz="1800" i="1" spc="-100" dirty="0" smtClean="0">
                <a:latin typeface="Trebuchet MS"/>
                <a:cs typeface="Trebuchet MS"/>
              </a:rPr>
              <a:t>，更有效率的版本</a:t>
            </a:r>
            <a:endParaRPr sz="1800" dirty="0">
              <a:latin typeface="Trebuchet MS"/>
              <a:cs typeface="Trebuchet MS"/>
            </a:endParaRPr>
          </a:p>
          <a:p>
            <a:pPr marL="1180465" lvl="1" indent="-280035">
              <a:lnSpc>
                <a:spcPct val="100000"/>
              </a:lnSpc>
              <a:spcBef>
                <a:spcPts val="434"/>
              </a:spcBef>
              <a:buFont typeface="Trebuchet MS"/>
              <a:buChar char="–"/>
              <a:tabLst>
                <a:tab pos="1180465" algn="l"/>
                <a:tab pos="1181100" algn="l"/>
              </a:tabLst>
            </a:pPr>
            <a:r>
              <a:rPr lang="zh-TW" altLang="en-US" sz="1800" i="1" spc="-95" dirty="0" smtClean="0">
                <a:latin typeface="Trebuchet MS"/>
                <a:cs typeface="Trebuchet MS"/>
              </a:rPr>
              <a:t>允許多個</a:t>
            </a:r>
            <a:r>
              <a:rPr sz="1800" i="1" spc="-114" dirty="0" smtClean="0">
                <a:latin typeface="Trebuchet MS"/>
                <a:cs typeface="Trebuchet MS"/>
              </a:rPr>
              <a:t>level‐0 </a:t>
            </a:r>
            <a:r>
              <a:rPr sz="1800" i="1" spc="-90" dirty="0">
                <a:latin typeface="Trebuchet MS"/>
                <a:cs typeface="Trebuchet MS"/>
              </a:rPr>
              <a:t>models </a:t>
            </a:r>
            <a:r>
              <a:rPr sz="1800" i="1" spc="-100" dirty="0" smtClean="0">
                <a:latin typeface="Trebuchet MS"/>
                <a:cs typeface="Trebuchet MS"/>
              </a:rPr>
              <a:t>(</a:t>
            </a:r>
            <a:r>
              <a:rPr lang="zh-TW" altLang="en-US" sz="1800" i="1" spc="-100" dirty="0" smtClean="0">
                <a:latin typeface="Trebuchet MS"/>
                <a:cs typeface="Trebuchet MS"/>
              </a:rPr>
              <a:t>藉由指定一個</a:t>
            </a:r>
            <a:r>
              <a:rPr sz="1800" i="1" spc="-105" dirty="0" smtClean="0">
                <a:latin typeface="Trebuchet MS"/>
                <a:cs typeface="Trebuchet MS"/>
              </a:rPr>
              <a:t>meta</a:t>
            </a:r>
            <a:r>
              <a:rPr lang="zh-TW" altLang="en-US" sz="1800" i="1" spc="-105" dirty="0" smtClean="0">
                <a:latin typeface="Trebuchet MS"/>
                <a:cs typeface="Trebuchet MS"/>
              </a:rPr>
              <a:t>分類器</a:t>
            </a:r>
            <a:r>
              <a:rPr sz="1800" i="1" spc="-105" dirty="0" smtClean="0">
                <a:latin typeface="Trebuchet MS"/>
                <a:cs typeface="Trebuchet MS"/>
              </a:rPr>
              <a:t>)</a:t>
            </a:r>
            <a:endParaRPr sz="1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30"/>
              </a:spcBef>
              <a:buClr>
                <a:srgbClr val="1F497C"/>
              </a:buClr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en-US" altLang="zh-TW" sz="2400" spc="-100" dirty="0" smtClean="0">
                <a:latin typeface="Trebuchet MS"/>
                <a:cs typeface="Trebuchet MS"/>
              </a:rPr>
              <a:t>Stacking</a:t>
            </a:r>
            <a:r>
              <a:rPr lang="zh-TW" altLang="en-US" sz="2400" spc="-100" dirty="0" smtClean="0">
                <a:latin typeface="Trebuchet MS"/>
                <a:cs typeface="Trebuchet MS"/>
              </a:rPr>
              <a:t>有點難表現得好，但當我們運用在</a:t>
            </a:r>
            <a:r>
              <a:rPr sz="2400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glass.arff</a:t>
            </a:r>
            <a:r>
              <a:rPr lang="zh-TW" altLang="en-US" sz="2400" spc="-65" dirty="0" smtClean="0">
                <a:latin typeface="Trebuchet MS"/>
                <a:cs typeface="Trebuchet MS"/>
              </a:rPr>
              <a:t>檔案中可得到：</a:t>
            </a:r>
            <a:endParaRPr lang="en-US" altLang="zh-TW" sz="2400" spc="-65" dirty="0" smtClean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62940" y="929654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9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meta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75" dirty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Stacking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23280"/>
            <a:ext cx="3412895" cy="17064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90" y="1466616"/>
            <a:ext cx="3766579" cy="536136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962400" y="3276600"/>
            <a:ext cx="403860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991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62940" y="92965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右鍵單擊圖中紅色方框處查看參數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1150844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316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4.6: </a:t>
            </a:r>
            <a:r>
              <a:rPr lang="zh-TW" altLang="en-US" spc="-204" dirty="0" smtClean="0"/>
              <a:t>集成學習法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2400"/>
            <a:ext cx="5867400" cy="6528646"/>
          </a:xfrm>
          <a:prstGeom prst="rect">
            <a:avLst/>
          </a:prstGeom>
        </p:spPr>
      </p:pic>
      <p:sp>
        <p:nvSpPr>
          <p:cNvPr id="5" name="object 3"/>
          <p:cNvSpPr txBox="1"/>
          <p:nvPr/>
        </p:nvSpPr>
        <p:spPr>
          <a:xfrm>
            <a:off x="662940" y="929654"/>
            <a:ext cx="4899660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1" dirty="0" smtClean="0"/>
              <a:t>重要參數值介紹</a:t>
            </a:r>
            <a:endParaRPr lang="en-US" altLang="zh-TW" sz="2800" b="1" dirty="0"/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</a:rPr>
              <a:t>■可以選擇</a:t>
            </a:r>
            <a:r>
              <a:rPr lang="zh-TW" altLang="en-US" sz="2800" dirty="0">
                <a:solidFill>
                  <a:srgbClr val="FF0000"/>
                </a:solidFill>
              </a:rPr>
              <a:t>不同</a:t>
            </a:r>
            <a:r>
              <a:rPr lang="zh-TW" altLang="en-US" sz="2800" dirty="0" smtClean="0">
                <a:solidFill>
                  <a:srgbClr val="FF0000"/>
                </a:solidFill>
              </a:rPr>
              <a:t>的</a:t>
            </a:r>
            <a:r>
              <a:rPr lang="en-US" altLang="zh-TW" sz="2800" dirty="0" smtClean="0">
                <a:solidFill>
                  <a:srgbClr val="FF0000"/>
                </a:solidFill>
              </a:rPr>
              <a:t>meta</a:t>
            </a:r>
            <a:r>
              <a:rPr lang="zh-TW" altLang="en-US" sz="2800" dirty="0" smtClean="0">
                <a:solidFill>
                  <a:srgbClr val="FF0000"/>
                </a:solidFill>
              </a:rPr>
              <a:t>分類</a:t>
            </a:r>
            <a:r>
              <a:rPr lang="zh-TW" altLang="en-US" sz="2800" dirty="0">
                <a:solidFill>
                  <a:srgbClr val="FF0000"/>
                </a:solidFill>
              </a:rPr>
              <a:t>器。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00B050"/>
                </a:solidFill>
              </a:rPr>
              <a:t>■可以選擇交叉驗證法中層的數量。</a:t>
            </a:r>
            <a:endParaRPr lang="en-US" altLang="zh-TW" sz="2800" dirty="0">
              <a:solidFill>
                <a:srgbClr val="00B050"/>
              </a:solidFill>
            </a:endParaRPr>
          </a:p>
          <a:p>
            <a:endParaRPr lang="en-US" altLang="zh-TW" sz="2800" dirty="0">
              <a:solidFill>
                <a:srgbClr val="0070C0"/>
              </a:solidFill>
            </a:endParaRPr>
          </a:p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■隨機種子數。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29400" y="3886200"/>
            <a:ext cx="2362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705598" y="5225659"/>
            <a:ext cx="2286001" cy="33694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12527" y="5684185"/>
            <a:ext cx="2195945" cy="28168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7657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698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4.6: </a:t>
            </a:r>
            <a:r>
              <a:rPr lang="zh-TW" altLang="en-US" spc="-204" dirty="0" smtClean="0"/>
              <a:t>集成學習法</a:t>
            </a:r>
            <a:endParaRPr spc="-18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710182" y="1397411"/>
            <a:ext cx="10020935" cy="2289087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69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pc="-105" dirty="0" smtClean="0"/>
              <a:t>結合多種模型成為集成「</a:t>
            </a:r>
            <a:r>
              <a:rPr spc="-150" dirty="0" smtClean="0"/>
              <a:t>ensembles</a:t>
            </a:r>
            <a:r>
              <a:rPr lang="zh-TW" altLang="en-US" spc="-150" dirty="0"/>
              <a:t>」</a:t>
            </a:r>
            <a:endParaRPr spc="-150" dirty="0"/>
          </a:p>
          <a:p>
            <a:pPr marL="907415" lvl="1" indent="-352425">
              <a:lnSpc>
                <a:spcPct val="100000"/>
              </a:lnSpc>
              <a:spcBef>
                <a:spcPts val="550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000" spc="-80" dirty="0" smtClean="0">
                <a:latin typeface="Trebuchet MS"/>
                <a:cs typeface="Trebuchet MS"/>
              </a:rPr>
              <a:t>使用人們的委員會來比喻</a:t>
            </a:r>
            <a:endParaRPr sz="20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5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pc="-125" dirty="0" smtClean="0"/>
              <a:t>多樣性很有幫助，尤其是對於不穩定的學習法</a:t>
            </a:r>
            <a:endParaRPr spc="-125" dirty="0"/>
          </a:p>
          <a:p>
            <a:pPr marL="907415" lvl="1" indent="-352425">
              <a:spcBef>
                <a:spcPts val="545"/>
              </a:spcBef>
              <a:buFontTx/>
              <a:buChar char="–"/>
              <a:tabLst>
                <a:tab pos="907415" algn="l"/>
                <a:tab pos="908050" algn="l"/>
              </a:tabLst>
            </a:pPr>
            <a:r>
              <a:rPr lang="zh-TW" altLang="en-US" sz="2000" i="1" spc="-120" dirty="0">
                <a:latin typeface="Trebuchet MS"/>
                <a:cs typeface="Trebuchet MS"/>
              </a:rPr>
              <a:t>不穩定的學習法</a:t>
            </a:r>
            <a:r>
              <a:rPr lang="zh-TW" altLang="en-US" sz="2000" i="1" dirty="0">
                <a:latin typeface="Trebuchet MS"/>
                <a:cs typeface="Trebuchet MS"/>
              </a:rPr>
              <a:t>：</a:t>
            </a:r>
            <a:r>
              <a:rPr lang="zh-TW" altLang="en-US" sz="2000" i="1" spc="-105" dirty="0" smtClean="0">
                <a:latin typeface="Trebuchet MS"/>
                <a:cs typeface="Trebuchet MS"/>
              </a:rPr>
              <a:t>訓練</a:t>
            </a:r>
            <a:r>
              <a:rPr lang="zh-TW" altLang="en-US" sz="2000" i="1" spc="-105" dirty="0">
                <a:latin typeface="Trebuchet MS"/>
                <a:cs typeface="Trebuchet MS"/>
              </a:rPr>
              <a:t>集中的小改變可能為模型帶來巨大</a:t>
            </a:r>
            <a:r>
              <a:rPr lang="zh-TW" altLang="en-US" sz="2000" i="1" spc="-105" dirty="0" smtClean="0">
                <a:latin typeface="Trebuchet MS"/>
                <a:cs typeface="Trebuchet MS"/>
              </a:rPr>
              <a:t>差異</a:t>
            </a:r>
            <a:endParaRPr sz="20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5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pc="-165" dirty="0" smtClean="0"/>
              <a:t>皆由下列方法創造多樣性</a:t>
            </a:r>
            <a:endParaRPr spc="-125" dirty="0"/>
          </a:p>
        </p:txBody>
      </p:sp>
      <p:sp>
        <p:nvSpPr>
          <p:cNvPr id="5" name="object 5"/>
          <p:cNvSpPr txBox="1"/>
          <p:nvPr/>
        </p:nvSpPr>
        <p:spPr>
          <a:xfrm>
            <a:off x="8780748" y="3646106"/>
            <a:ext cx="2283460" cy="112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3590" algn="r">
              <a:lnSpc>
                <a:spcPct val="120800"/>
              </a:lnSpc>
              <a:spcBef>
                <a:spcPts val="100"/>
              </a:spcBef>
            </a:pP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2000" spc="-7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2000" spc="-15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2000" spc="-70" dirty="0">
                <a:solidFill>
                  <a:srgbClr val="FF0000"/>
                </a:solidFill>
                <a:latin typeface="Trebuchet MS"/>
                <a:cs typeface="Trebuchet MS"/>
              </a:rPr>
              <a:t>&gt;Ba</a:t>
            </a:r>
            <a:r>
              <a:rPr sz="2000" spc="-50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r>
              <a:rPr sz="2000" spc="-65" dirty="0">
                <a:solidFill>
                  <a:srgbClr val="FF0000"/>
                </a:solidFill>
                <a:latin typeface="Trebuchet MS"/>
                <a:cs typeface="Trebuchet MS"/>
              </a:rPr>
              <a:t>ging  </a:t>
            </a:r>
            <a:r>
              <a:rPr sz="2000" spc="-10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2000" spc="-130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2000" spc="-75" dirty="0">
                <a:solidFill>
                  <a:srgbClr val="FF0000"/>
                </a:solidFill>
                <a:latin typeface="Trebuchet MS"/>
                <a:cs typeface="Trebuchet MS"/>
              </a:rPr>
              <a:t>ees&gt;Random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F</a:t>
            </a:r>
            <a:r>
              <a:rPr sz="2000" spc="-6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2000" spc="-75" dirty="0">
                <a:solidFill>
                  <a:srgbClr val="FF0000"/>
                </a:solidFill>
                <a:latin typeface="Trebuchet MS"/>
                <a:cs typeface="Trebuchet MS"/>
              </a:rPr>
              <a:t>res</a:t>
            </a:r>
            <a:r>
              <a:rPr sz="2000" spc="-70" dirty="0">
                <a:solidFill>
                  <a:srgbClr val="FF0000"/>
                </a:solidFill>
                <a:latin typeface="Trebuchet MS"/>
                <a:cs typeface="Trebuchet MS"/>
              </a:rPr>
              <a:t>ts  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2000" spc="-7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2000" spc="-15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2000" spc="-45" dirty="0">
                <a:solidFill>
                  <a:srgbClr val="FF0000"/>
                </a:solidFill>
                <a:latin typeface="Trebuchet MS"/>
                <a:cs typeface="Trebuchet MS"/>
              </a:rPr>
              <a:t>&gt;AdaBoo</a:t>
            </a:r>
            <a:r>
              <a:rPr sz="2000" spc="-6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2000" spc="40" dirty="0">
                <a:solidFill>
                  <a:srgbClr val="FF0000"/>
                </a:solidFill>
                <a:latin typeface="Trebuchet MS"/>
                <a:cs typeface="Trebuchet MS"/>
              </a:rPr>
              <a:t>tM1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3437" y="3646106"/>
            <a:ext cx="8807450" cy="149977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64490" indent="-352425">
              <a:lnSpc>
                <a:spcPct val="100000"/>
              </a:lnSpc>
              <a:spcBef>
                <a:spcPts val="595"/>
              </a:spcBef>
              <a:buChar char="–"/>
              <a:tabLst>
                <a:tab pos="364490" algn="l"/>
                <a:tab pos="365125" algn="l"/>
              </a:tabLst>
            </a:pPr>
            <a:r>
              <a:rPr sz="2000" spc="-85" dirty="0">
                <a:latin typeface="Trebuchet MS"/>
                <a:cs typeface="Trebuchet MS"/>
              </a:rPr>
              <a:t>Bagging: </a:t>
            </a:r>
            <a:r>
              <a:rPr lang="zh-TW" altLang="en-US" sz="2000" spc="-85" dirty="0" smtClean="0">
                <a:latin typeface="Trebuchet MS"/>
                <a:cs typeface="Trebuchet MS"/>
              </a:rPr>
              <a:t>重新取樣訓練集</a:t>
            </a:r>
            <a:endParaRPr sz="2000" dirty="0">
              <a:latin typeface="Trebuchet MS"/>
              <a:cs typeface="Trebuchet MS"/>
            </a:endParaRPr>
          </a:p>
          <a:p>
            <a:pPr marL="364490" indent="-352425">
              <a:lnSpc>
                <a:spcPct val="100000"/>
              </a:lnSpc>
              <a:spcBef>
                <a:spcPts val="500"/>
              </a:spcBef>
              <a:buChar char="–"/>
              <a:tabLst>
                <a:tab pos="364490" algn="l"/>
                <a:tab pos="365125" algn="l"/>
              </a:tabLst>
            </a:pPr>
            <a:r>
              <a:rPr sz="2000" spc="-65" dirty="0">
                <a:latin typeface="Trebuchet MS"/>
                <a:cs typeface="Trebuchet MS"/>
              </a:rPr>
              <a:t>Random</a:t>
            </a:r>
            <a:r>
              <a:rPr sz="2000" spc="-45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forests: </a:t>
            </a:r>
            <a:r>
              <a:rPr lang="zh-TW" altLang="en-US" sz="2000" spc="-100" dirty="0" smtClean="0">
                <a:latin typeface="Trebuchet MS"/>
                <a:cs typeface="Trebuchet MS"/>
              </a:rPr>
              <a:t>決策樹中使用替代的分支</a:t>
            </a:r>
            <a:endParaRPr sz="2000" dirty="0">
              <a:latin typeface="Trebuchet MS"/>
              <a:cs typeface="Trebuchet MS"/>
            </a:endParaRPr>
          </a:p>
          <a:p>
            <a:pPr marL="364490" indent="-352425">
              <a:lnSpc>
                <a:spcPct val="100000"/>
              </a:lnSpc>
              <a:spcBef>
                <a:spcPts val="500"/>
              </a:spcBef>
              <a:buChar char="–"/>
              <a:tabLst>
                <a:tab pos="364490" algn="l"/>
                <a:tab pos="365125" algn="l"/>
              </a:tabLst>
            </a:pPr>
            <a:r>
              <a:rPr sz="2000" spc="-80" dirty="0">
                <a:latin typeface="Trebuchet MS"/>
                <a:cs typeface="Trebuchet MS"/>
              </a:rPr>
              <a:t>Boosting: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lang="zh-TW" altLang="en-US" sz="2000" spc="-155" dirty="0" smtClean="0">
                <a:latin typeface="Trebuchet MS"/>
                <a:cs typeface="Trebuchet MS"/>
              </a:rPr>
              <a:t>關注產生誤差的現有模型</a:t>
            </a:r>
            <a:endParaRPr sz="2000" dirty="0">
              <a:latin typeface="Trebuchet MS"/>
              <a:cs typeface="Trebuchet MS"/>
            </a:endParaRPr>
          </a:p>
          <a:p>
            <a:pPr marL="364490" indent="-352425">
              <a:lnSpc>
                <a:spcPct val="100000"/>
              </a:lnSpc>
              <a:spcBef>
                <a:spcPts val="500"/>
              </a:spcBef>
              <a:buChar char="–"/>
              <a:tabLst>
                <a:tab pos="364490" algn="l"/>
                <a:tab pos="365125" algn="l"/>
              </a:tabLst>
            </a:pPr>
            <a:r>
              <a:rPr sz="2000" spc="-105" dirty="0">
                <a:latin typeface="Trebuchet MS"/>
                <a:cs typeface="Trebuchet MS"/>
              </a:rPr>
              <a:t>Stacking: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lang="zh-TW" altLang="en-US" sz="2000" spc="-155" dirty="0" smtClean="0">
                <a:latin typeface="Trebuchet MS"/>
                <a:cs typeface="Trebuchet MS"/>
              </a:rPr>
              <a:t>使用其他學習法來結合結果而非使用投票</a:t>
            </a:r>
            <a:r>
              <a:rPr lang="en-US" altLang="zh-TW" sz="2000" spc="-155" dirty="0" smtClean="0">
                <a:latin typeface="Trebuchet MS"/>
                <a:cs typeface="Trebuchet MS"/>
              </a:rPr>
              <a:t>	</a:t>
            </a:r>
            <a:r>
              <a:rPr lang="zh-TW" altLang="en-US" sz="2000" spc="-155" dirty="0" smtClean="0">
                <a:latin typeface="Trebuchet MS"/>
                <a:cs typeface="Trebuchet MS"/>
              </a:rPr>
              <a:t>        </a:t>
            </a:r>
            <a:r>
              <a:rPr sz="2000" spc="-65" dirty="0" smtClean="0"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0000"/>
                </a:solidFill>
                <a:latin typeface="Trebuchet MS"/>
                <a:cs typeface="Trebuchet MS"/>
              </a:rPr>
              <a:t>meta&gt;Stacking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4626" y="5529326"/>
            <a:ext cx="158940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368935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369570" algn="l"/>
              </a:tabLst>
            </a:pPr>
            <a:r>
              <a:rPr sz="2400" spc="-114" dirty="0">
                <a:latin typeface="Trebuchet MS"/>
                <a:cs typeface="Trebuchet MS"/>
              </a:rPr>
              <a:t>Chapter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8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3426" y="6041390"/>
            <a:ext cx="2294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20" dirty="0">
                <a:latin typeface="Trebuchet MS"/>
                <a:cs typeface="Trebuchet MS"/>
              </a:rPr>
              <a:t>Ensemble</a:t>
            </a:r>
            <a:r>
              <a:rPr sz="2400" i="1" spc="-240" dirty="0">
                <a:latin typeface="Trebuchet MS"/>
                <a:cs typeface="Trebuchet MS"/>
              </a:rPr>
              <a:t> </a:t>
            </a:r>
            <a:r>
              <a:rPr sz="2400" i="1" spc="-110" dirty="0">
                <a:latin typeface="Trebuchet MS"/>
                <a:cs typeface="Trebuchet MS"/>
              </a:rPr>
              <a:t>learning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8" y="4799329"/>
            <a:ext cx="4333240" cy="182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Creative </a:t>
            </a:r>
            <a:r>
              <a:rPr sz="1600" spc="-45" dirty="0">
                <a:latin typeface="Trebuchet MS"/>
                <a:cs typeface="Trebuchet MS"/>
              </a:rPr>
              <a:t>Commons </a:t>
            </a:r>
            <a:r>
              <a:rPr sz="1600" spc="-75" dirty="0">
                <a:latin typeface="Trebuchet MS"/>
                <a:cs typeface="Trebuchet MS"/>
              </a:rPr>
              <a:t>Attribution </a:t>
            </a:r>
            <a:r>
              <a:rPr sz="1600" spc="-85" dirty="0">
                <a:latin typeface="Trebuchet MS"/>
                <a:cs typeface="Trebuchet MS"/>
              </a:rPr>
              <a:t>3.0 </a:t>
            </a:r>
            <a:r>
              <a:rPr sz="1600" spc="-55" dirty="0">
                <a:latin typeface="Trebuchet MS"/>
                <a:cs typeface="Trebuchet MS"/>
              </a:rPr>
              <a:t>Unported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License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90" dirty="0">
                <a:latin typeface="Trebuchet MS"/>
                <a:cs typeface="Trebuchet MS"/>
              </a:rPr>
              <a:t>creativecommons.org/licenses/by/3.0/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rebuchet MS"/>
              <a:cs typeface="Trebuchet MS"/>
            </a:endParaRPr>
          </a:p>
          <a:p>
            <a:pPr marL="414020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06494" y="2981198"/>
            <a:ext cx="347980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Department </a:t>
            </a:r>
            <a:r>
              <a:rPr sz="2000" spc="-75" dirty="0">
                <a:latin typeface="Trebuchet MS"/>
                <a:cs typeface="Trebuchet MS"/>
              </a:rPr>
              <a:t>of </a:t>
            </a:r>
            <a:r>
              <a:rPr sz="2000" spc="-85" dirty="0">
                <a:latin typeface="Trebuchet MS"/>
                <a:cs typeface="Trebuchet MS"/>
              </a:rPr>
              <a:t>Computer</a:t>
            </a:r>
            <a:r>
              <a:rPr sz="2000" spc="-28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Science  </a:t>
            </a:r>
            <a:r>
              <a:rPr sz="2000" spc="-85" dirty="0">
                <a:latin typeface="Trebuchet MS"/>
                <a:cs typeface="Trebuchet MS"/>
              </a:rPr>
              <a:t>University </a:t>
            </a:r>
            <a:r>
              <a:rPr sz="2000" spc="-75" dirty="0">
                <a:latin typeface="Trebuchet MS"/>
                <a:cs typeface="Trebuchet MS"/>
              </a:rPr>
              <a:t>of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Waikato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spc="-55" dirty="0">
                <a:latin typeface="Trebuchet MS"/>
                <a:cs typeface="Trebuchet MS"/>
              </a:rPr>
              <a:t>New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Zealand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08070" y="5389626"/>
            <a:ext cx="612139" cy="612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8070" y="4639157"/>
            <a:ext cx="612139" cy="612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Data </a:t>
            </a:r>
            <a:r>
              <a:rPr sz="4000" spc="-100" dirty="0"/>
              <a:t>Mining </a:t>
            </a:r>
            <a:r>
              <a:rPr sz="4000" spc="-240" dirty="0"/>
              <a:t>with</a:t>
            </a:r>
            <a:r>
              <a:rPr sz="4000" spc="-625" dirty="0"/>
              <a:t> </a:t>
            </a:r>
            <a:r>
              <a:rPr sz="4000" spc="-270" dirty="0"/>
              <a:t>Weka</a:t>
            </a:r>
            <a:endParaRPr sz="4000"/>
          </a:p>
        </p:txBody>
      </p:sp>
      <p:sp>
        <p:nvSpPr>
          <p:cNvPr id="7" name="object 7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80066" y="578605"/>
            <a:ext cx="596900" cy="596900"/>
            <a:chOff x="480066" y="578605"/>
            <a:chExt cx="596900" cy="596900"/>
          </a:xfrm>
        </p:grpSpPr>
        <p:sp>
          <p:nvSpPr>
            <p:cNvPr id="9" name="object 9"/>
            <p:cNvSpPr/>
            <p:nvPr/>
          </p:nvSpPr>
          <p:spPr>
            <a:xfrm>
              <a:off x="507415" y="605967"/>
              <a:ext cx="541680" cy="5416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7415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1418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276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6" y="234129"/>
                  </a:lnTo>
                  <a:lnTo>
                    <a:pt x="44585" y="215752"/>
                  </a:lnTo>
                  <a:lnTo>
                    <a:pt x="55804" y="209128"/>
                  </a:lnTo>
                  <a:lnTo>
                    <a:pt x="67437" y="205176"/>
                  </a:lnTo>
                  <a:lnTo>
                    <a:pt x="79562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9276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2" y="204600"/>
                  </a:lnTo>
                  <a:lnTo>
                    <a:pt x="67437" y="205176"/>
                  </a:lnTo>
                  <a:lnTo>
                    <a:pt x="55804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6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接著，更改參數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左鍵單擊圖中紅色方框更改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IBk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分類器配置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05000"/>
            <a:ext cx="7933333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0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0540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4.1 </a:t>
            </a:r>
            <a:r>
              <a:rPr lang="zh-TW" altLang="en-US" spc="-235" dirty="0" smtClean="0"/>
              <a:t>分類邊界</a:t>
            </a:r>
            <a:endParaRPr spc="-195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536" y="4703826"/>
            <a:ext cx="3382010" cy="645160"/>
            <a:chOff x="1621536" y="4703826"/>
            <a:chExt cx="3382010" cy="645160"/>
          </a:xfrm>
        </p:grpSpPr>
        <p:sp>
          <p:nvSpPr>
            <p:cNvPr id="16" name="object 16"/>
            <p:cNvSpPr/>
            <p:nvPr/>
          </p:nvSpPr>
          <p:spPr>
            <a:xfrm>
              <a:off x="1636014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1536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6014" y="47183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30" dirty="0" smtClean="0">
                <a:latin typeface="Trebuchet MS"/>
                <a:cs typeface="Trebuchet MS"/>
              </a:rPr>
              <a:t>更多分類器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02756" y="5846064"/>
            <a:ext cx="2019300" cy="475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7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57527" y="5586983"/>
            <a:ext cx="3446145" cy="942340"/>
            <a:chOff x="1557527" y="5586983"/>
            <a:chExt cx="3446145" cy="942340"/>
          </a:xfrm>
        </p:grpSpPr>
        <p:sp>
          <p:nvSpPr>
            <p:cNvPr id="21" name="object 21"/>
            <p:cNvSpPr/>
            <p:nvPr/>
          </p:nvSpPr>
          <p:spPr>
            <a:xfrm>
              <a:off x="1636013" y="57851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57527" y="5586983"/>
              <a:ext cx="3445764" cy="9418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972050" y="2348483"/>
            <a:ext cx="5133975" cy="3614420"/>
            <a:chOff x="4972050" y="2348483"/>
            <a:chExt cx="5133975" cy="3614420"/>
          </a:xfrm>
        </p:grpSpPr>
        <p:sp>
          <p:nvSpPr>
            <p:cNvPr id="24" name="object 24"/>
            <p:cNvSpPr/>
            <p:nvPr/>
          </p:nvSpPr>
          <p:spPr>
            <a:xfrm>
              <a:off x="4972050" y="2506217"/>
              <a:ext cx="864235" cy="3456940"/>
            </a:xfrm>
            <a:custGeom>
              <a:avLst/>
              <a:gdLst/>
              <a:ahLst/>
              <a:cxnLst/>
              <a:rect l="l" t="t" r="r" b="b"/>
              <a:pathLst>
                <a:path w="864235" h="3456940">
                  <a:moveTo>
                    <a:pt x="838200" y="2781312"/>
                  </a:moveTo>
                  <a:lnTo>
                    <a:pt x="735330" y="2769120"/>
                  </a:lnTo>
                  <a:lnTo>
                    <a:pt x="684276" y="2762262"/>
                  </a:lnTo>
                  <a:lnTo>
                    <a:pt x="581406" y="2747022"/>
                  </a:lnTo>
                  <a:lnTo>
                    <a:pt x="530352" y="2737878"/>
                  </a:lnTo>
                  <a:lnTo>
                    <a:pt x="505206" y="2732544"/>
                  </a:lnTo>
                  <a:lnTo>
                    <a:pt x="479298" y="2727972"/>
                  </a:lnTo>
                  <a:lnTo>
                    <a:pt x="454152" y="2721876"/>
                  </a:lnTo>
                  <a:lnTo>
                    <a:pt x="428244" y="2716542"/>
                  </a:lnTo>
                  <a:lnTo>
                    <a:pt x="403098" y="2709684"/>
                  </a:lnTo>
                  <a:lnTo>
                    <a:pt x="352044" y="2696730"/>
                  </a:lnTo>
                  <a:lnTo>
                    <a:pt x="275082" y="2673870"/>
                  </a:lnTo>
                  <a:lnTo>
                    <a:pt x="172974" y="2640342"/>
                  </a:lnTo>
                  <a:lnTo>
                    <a:pt x="121920" y="2622816"/>
                  </a:lnTo>
                  <a:lnTo>
                    <a:pt x="70104" y="2604528"/>
                  </a:lnTo>
                  <a:lnTo>
                    <a:pt x="19050" y="2586240"/>
                  </a:lnTo>
                  <a:lnTo>
                    <a:pt x="9144" y="2612910"/>
                  </a:lnTo>
                  <a:lnTo>
                    <a:pt x="60960" y="2631198"/>
                  </a:lnTo>
                  <a:lnTo>
                    <a:pt x="112014" y="2649486"/>
                  </a:lnTo>
                  <a:lnTo>
                    <a:pt x="214884" y="2684538"/>
                  </a:lnTo>
                  <a:lnTo>
                    <a:pt x="266700" y="2701302"/>
                  </a:lnTo>
                  <a:lnTo>
                    <a:pt x="344424" y="2724162"/>
                  </a:lnTo>
                  <a:lnTo>
                    <a:pt x="396240" y="2737878"/>
                  </a:lnTo>
                  <a:lnTo>
                    <a:pt x="447294" y="2750070"/>
                  </a:lnTo>
                  <a:lnTo>
                    <a:pt x="525018" y="2766072"/>
                  </a:lnTo>
                  <a:lnTo>
                    <a:pt x="576834" y="2775216"/>
                  </a:lnTo>
                  <a:lnTo>
                    <a:pt x="680466" y="2790456"/>
                  </a:lnTo>
                  <a:lnTo>
                    <a:pt x="731520" y="2797314"/>
                  </a:lnTo>
                  <a:lnTo>
                    <a:pt x="834390" y="2809506"/>
                  </a:lnTo>
                  <a:lnTo>
                    <a:pt x="838200" y="2781312"/>
                  </a:lnTo>
                  <a:close/>
                </a:path>
                <a:path w="864235" h="3456940">
                  <a:moveTo>
                    <a:pt x="839724" y="2161032"/>
                  </a:moveTo>
                  <a:lnTo>
                    <a:pt x="832866" y="2133600"/>
                  </a:lnTo>
                  <a:lnTo>
                    <a:pt x="781812" y="2145030"/>
                  </a:lnTo>
                  <a:lnTo>
                    <a:pt x="729996" y="2157222"/>
                  </a:lnTo>
                  <a:lnTo>
                    <a:pt x="678180" y="2170176"/>
                  </a:lnTo>
                  <a:lnTo>
                    <a:pt x="574548" y="2199894"/>
                  </a:lnTo>
                  <a:lnTo>
                    <a:pt x="522732" y="2217420"/>
                  </a:lnTo>
                  <a:lnTo>
                    <a:pt x="470916" y="2237232"/>
                  </a:lnTo>
                  <a:lnTo>
                    <a:pt x="419100" y="2259330"/>
                  </a:lnTo>
                  <a:lnTo>
                    <a:pt x="393192" y="2272284"/>
                  </a:lnTo>
                  <a:lnTo>
                    <a:pt x="367284" y="2284476"/>
                  </a:lnTo>
                  <a:lnTo>
                    <a:pt x="289560" y="2327148"/>
                  </a:lnTo>
                  <a:lnTo>
                    <a:pt x="185928" y="2390394"/>
                  </a:lnTo>
                  <a:lnTo>
                    <a:pt x="57150" y="2476500"/>
                  </a:lnTo>
                  <a:lnTo>
                    <a:pt x="6096" y="2511552"/>
                  </a:lnTo>
                  <a:lnTo>
                    <a:pt x="22098" y="2535174"/>
                  </a:lnTo>
                  <a:lnTo>
                    <a:pt x="73152" y="2500122"/>
                  </a:lnTo>
                  <a:lnTo>
                    <a:pt x="176022" y="2430780"/>
                  </a:lnTo>
                  <a:lnTo>
                    <a:pt x="201930" y="2414778"/>
                  </a:lnTo>
                  <a:lnTo>
                    <a:pt x="227076" y="2398014"/>
                  </a:lnTo>
                  <a:lnTo>
                    <a:pt x="278130" y="2366772"/>
                  </a:lnTo>
                  <a:lnTo>
                    <a:pt x="329184" y="2337054"/>
                  </a:lnTo>
                  <a:lnTo>
                    <a:pt x="380238" y="2310384"/>
                  </a:lnTo>
                  <a:lnTo>
                    <a:pt x="431292" y="2285238"/>
                  </a:lnTo>
                  <a:lnTo>
                    <a:pt x="482346" y="2263902"/>
                  </a:lnTo>
                  <a:lnTo>
                    <a:pt x="532638" y="2244090"/>
                  </a:lnTo>
                  <a:lnTo>
                    <a:pt x="583692" y="2227326"/>
                  </a:lnTo>
                  <a:lnTo>
                    <a:pt x="660654" y="2204466"/>
                  </a:lnTo>
                  <a:lnTo>
                    <a:pt x="685800" y="2197608"/>
                  </a:lnTo>
                  <a:lnTo>
                    <a:pt x="839724" y="2161032"/>
                  </a:lnTo>
                  <a:close/>
                </a:path>
                <a:path w="864235" h="3456940">
                  <a:moveTo>
                    <a:pt x="842010" y="3430524"/>
                  </a:moveTo>
                  <a:lnTo>
                    <a:pt x="765810" y="3393948"/>
                  </a:lnTo>
                  <a:lnTo>
                    <a:pt x="739902" y="3381756"/>
                  </a:lnTo>
                  <a:lnTo>
                    <a:pt x="714756" y="3368802"/>
                  </a:lnTo>
                  <a:lnTo>
                    <a:pt x="688848" y="3355848"/>
                  </a:lnTo>
                  <a:lnTo>
                    <a:pt x="663702" y="3341370"/>
                  </a:lnTo>
                  <a:lnTo>
                    <a:pt x="637794" y="3326892"/>
                  </a:lnTo>
                  <a:lnTo>
                    <a:pt x="561594" y="3278886"/>
                  </a:lnTo>
                  <a:lnTo>
                    <a:pt x="511302" y="3242310"/>
                  </a:lnTo>
                  <a:lnTo>
                    <a:pt x="498348" y="3231642"/>
                  </a:lnTo>
                  <a:lnTo>
                    <a:pt x="485394" y="3221736"/>
                  </a:lnTo>
                  <a:lnTo>
                    <a:pt x="473202" y="3211068"/>
                  </a:lnTo>
                  <a:lnTo>
                    <a:pt x="460248" y="3200400"/>
                  </a:lnTo>
                  <a:lnTo>
                    <a:pt x="448056" y="3188970"/>
                  </a:lnTo>
                  <a:lnTo>
                    <a:pt x="384048" y="3127248"/>
                  </a:lnTo>
                  <a:lnTo>
                    <a:pt x="345948" y="3085338"/>
                  </a:lnTo>
                  <a:lnTo>
                    <a:pt x="332994" y="3071622"/>
                  </a:lnTo>
                  <a:lnTo>
                    <a:pt x="307848" y="3041904"/>
                  </a:lnTo>
                  <a:lnTo>
                    <a:pt x="281940" y="3010662"/>
                  </a:lnTo>
                  <a:lnTo>
                    <a:pt x="256794" y="2979420"/>
                  </a:lnTo>
                  <a:lnTo>
                    <a:pt x="204978" y="2913888"/>
                  </a:lnTo>
                  <a:lnTo>
                    <a:pt x="179832" y="2879598"/>
                  </a:lnTo>
                  <a:lnTo>
                    <a:pt x="153924" y="2845308"/>
                  </a:lnTo>
                  <a:lnTo>
                    <a:pt x="128016" y="2810256"/>
                  </a:lnTo>
                  <a:lnTo>
                    <a:pt x="76962" y="2739390"/>
                  </a:lnTo>
                  <a:lnTo>
                    <a:pt x="25908" y="2667762"/>
                  </a:lnTo>
                  <a:lnTo>
                    <a:pt x="2286" y="2683764"/>
                  </a:lnTo>
                  <a:lnTo>
                    <a:pt x="54102" y="2756154"/>
                  </a:lnTo>
                  <a:lnTo>
                    <a:pt x="79248" y="2791968"/>
                  </a:lnTo>
                  <a:lnTo>
                    <a:pt x="156972" y="2897124"/>
                  </a:lnTo>
                  <a:lnTo>
                    <a:pt x="182880" y="2930652"/>
                  </a:lnTo>
                  <a:lnTo>
                    <a:pt x="208026" y="2964180"/>
                  </a:lnTo>
                  <a:lnTo>
                    <a:pt x="233934" y="2996946"/>
                  </a:lnTo>
                  <a:lnTo>
                    <a:pt x="259842" y="3028950"/>
                  </a:lnTo>
                  <a:lnTo>
                    <a:pt x="285750" y="3060192"/>
                  </a:lnTo>
                  <a:lnTo>
                    <a:pt x="311658" y="3089910"/>
                  </a:lnTo>
                  <a:lnTo>
                    <a:pt x="337566" y="3118866"/>
                  </a:lnTo>
                  <a:lnTo>
                    <a:pt x="376428" y="3160014"/>
                  </a:lnTo>
                  <a:lnTo>
                    <a:pt x="415290" y="3198114"/>
                  </a:lnTo>
                  <a:lnTo>
                    <a:pt x="428244" y="3209544"/>
                  </a:lnTo>
                  <a:lnTo>
                    <a:pt x="441198" y="3221736"/>
                  </a:lnTo>
                  <a:lnTo>
                    <a:pt x="454152" y="3232404"/>
                  </a:lnTo>
                  <a:lnTo>
                    <a:pt x="467106" y="3243834"/>
                  </a:lnTo>
                  <a:lnTo>
                    <a:pt x="480060" y="3254502"/>
                  </a:lnTo>
                  <a:lnTo>
                    <a:pt x="493776" y="3264408"/>
                  </a:lnTo>
                  <a:lnTo>
                    <a:pt x="519684" y="3284220"/>
                  </a:lnTo>
                  <a:lnTo>
                    <a:pt x="545592" y="3302508"/>
                  </a:lnTo>
                  <a:lnTo>
                    <a:pt x="623316" y="3352038"/>
                  </a:lnTo>
                  <a:lnTo>
                    <a:pt x="675132" y="3380994"/>
                  </a:lnTo>
                  <a:lnTo>
                    <a:pt x="752856" y="3419856"/>
                  </a:lnTo>
                  <a:lnTo>
                    <a:pt x="830580" y="3456432"/>
                  </a:lnTo>
                  <a:lnTo>
                    <a:pt x="842010" y="3430524"/>
                  </a:lnTo>
                  <a:close/>
                </a:path>
                <a:path w="864235" h="3456940">
                  <a:moveTo>
                    <a:pt x="843534" y="1439430"/>
                  </a:moveTo>
                  <a:lnTo>
                    <a:pt x="777240" y="1447050"/>
                  </a:lnTo>
                  <a:lnTo>
                    <a:pt x="699516" y="1497342"/>
                  </a:lnTo>
                  <a:lnTo>
                    <a:pt x="621792" y="1553730"/>
                  </a:lnTo>
                  <a:lnTo>
                    <a:pt x="569976" y="1596402"/>
                  </a:lnTo>
                  <a:lnTo>
                    <a:pt x="531114" y="1631454"/>
                  </a:lnTo>
                  <a:lnTo>
                    <a:pt x="518160" y="1644408"/>
                  </a:lnTo>
                  <a:lnTo>
                    <a:pt x="505206" y="1656600"/>
                  </a:lnTo>
                  <a:lnTo>
                    <a:pt x="479298" y="1684032"/>
                  </a:lnTo>
                  <a:lnTo>
                    <a:pt x="465582" y="1697748"/>
                  </a:lnTo>
                  <a:lnTo>
                    <a:pt x="439674" y="1726704"/>
                  </a:lnTo>
                  <a:lnTo>
                    <a:pt x="426720" y="1742706"/>
                  </a:lnTo>
                  <a:lnTo>
                    <a:pt x="413766" y="1757946"/>
                  </a:lnTo>
                  <a:lnTo>
                    <a:pt x="387858" y="1791474"/>
                  </a:lnTo>
                  <a:lnTo>
                    <a:pt x="361950" y="1826526"/>
                  </a:lnTo>
                  <a:lnTo>
                    <a:pt x="336042" y="1863102"/>
                  </a:lnTo>
                  <a:lnTo>
                    <a:pt x="310134" y="1901202"/>
                  </a:lnTo>
                  <a:lnTo>
                    <a:pt x="284988" y="1940826"/>
                  </a:lnTo>
                  <a:lnTo>
                    <a:pt x="259080" y="1981974"/>
                  </a:lnTo>
                  <a:lnTo>
                    <a:pt x="233172" y="2024646"/>
                  </a:lnTo>
                  <a:lnTo>
                    <a:pt x="207264" y="2068080"/>
                  </a:lnTo>
                  <a:lnTo>
                    <a:pt x="181356" y="2112276"/>
                  </a:lnTo>
                  <a:lnTo>
                    <a:pt x="155448" y="2157996"/>
                  </a:lnTo>
                  <a:lnTo>
                    <a:pt x="130302" y="2203716"/>
                  </a:lnTo>
                  <a:lnTo>
                    <a:pt x="104394" y="2250198"/>
                  </a:lnTo>
                  <a:lnTo>
                    <a:pt x="52578" y="2344686"/>
                  </a:lnTo>
                  <a:lnTo>
                    <a:pt x="1524" y="2440698"/>
                  </a:lnTo>
                  <a:lnTo>
                    <a:pt x="26670" y="2453652"/>
                  </a:lnTo>
                  <a:lnTo>
                    <a:pt x="77724" y="2358402"/>
                  </a:lnTo>
                  <a:lnTo>
                    <a:pt x="129540" y="2263914"/>
                  </a:lnTo>
                  <a:lnTo>
                    <a:pt x="154686" y="2217432"/>
                  </a:lnTo>
                  <a:lnTo>
                    <a:pt x="180594" y="2171712"/>
                  </a:lnTo>
                  <a:lnTo>
                    <a:pt x="206502" y="2126754"/>
                  </a:lnTo>
                  <a:lnTo>
                    <a:pt x="231648" y="2082558"/>
                  </a:lnTo>
                  <a:lnTo>
                    <a:pt x="257556" y="2039124"/>
                  </a:lnTo>
                  <a:lnTo>
                    <a:pt x="270510" y="2017788"/>
                  </a:lnTo>
                  <a:lnTo>
                    <a:pt x="283464" y="1997214"/>
                  </a:lnTo>
                  <a:lnTo>
                    <a:pt x="295656" y="1976640"/>
                  </a:lnTo>
                  <a:lnTo>
                    <a:pt x="308610" y="1956066"/>
                  </a:lnTo>
                  <a:lnTo>
                    <a:pt x="321564" y="1936254"/>
                  </a:lnTo>
                  <a:lnTo>
                    <a:pt x="347472" y="1898154"/>
                  </a:lnTo>
                  <a:lnTo>
                    <a:pt x="359664" y="1879104"/>
                  </a:lnTo>
                  <a:lnTo>
                    <a:pt x="372618" y="1860816"/>
                  </a:lnTo>
                  <a:lnTo>
                    <a:pt x="398526" y="1825764"/>
                  </a:lnTo>
                  <a:lnTo>
                    <a:pt x="410718" y="1808238"/>
                  </a:lnTo>
                  <a:lnTo>
                    <a:pt x="436626" y="1776234"/>
                  </a:lnTo>
                  <a:lnTo>
                    <a:pt x="448818" y="1760232"/>
                  </a:lnTo>
                  <a:lnTo>
                    <a:pt x="474726" y="1731276"/>
                  </a:lnTo>
                  <a:lnTo>
                    <a:pt x="486918" y="1716798"/>
                  </a:lnTo>
                  <a:lnTo>
                    <a:pt x="499872" y="1703082"/>
                  </a:lnTo>
                  <a:lnTo>
                    <a:pt x="512826" y="1690128"/>
                  </a:lnTo>
                  <a:lnTo>
                    <a:pt x="525018" y="1677174"/>
                  </a:lnTo>
                  <a:lnTo>
                    <a:pt x="563118" y="1640598"/>
                  </a:lnTo>
                  <a:lnTo>
                    <a:pt x="601218" y="1607070"/>
                  </a:lnTo>
                  <a:lnTo>
                    <a:pt x="639318" y="1576590"/>
                  </a:lnTo>
                  <a:lnTo>
                    <a:pt x="665226" y="1557540"/>
                  </a:lnTo>
                  <a:lnTo>
                    <a:pt x="690372" y="1538490"/>
                  </a:lnTo>
                  <a:lnTo>
                    <a:pt x="741426" y="1504200"/>
                  </a:lnTo>
                  <a:lnTo>
                    <a:pt x="792480" y="1471434"/>
                  </a:lnTo>
                  <a:lnTo>
                    <a:pt x="843534" y="1439430"/>
                  </a:lnTo>
                  <a:close/>
                </a:path>
                <a:path w="864235" h="3456940">
                  <a:moveTo>
                    <a:pt x="864108" y="17526"/>
                  </a:moveTo>
                  <a:lnTo>
                    <a:pt x="787908" y="72390"/>
                  </a:lnTo>
                  <a:lnTo>
                    <a:pt x="735330" y="146304"/>
                  </a:lnTo>
                  <a:lnTo>
                    <a:pt x="696468" y="204978"/>
                  </a:lnTo>
                  <a:lnTo>
                    <a:pt x="682752" y="225552"/>
                  </a:lnTo>
                  <a:lnTo>
                    <a:pt x="669798" y="246126"/>
                  </a:lnTo>
                  <a:lnTo>
                    <a:pt x="643890" y="288798"/>
                  </a:lnTo>
                  <a:lnTo>
                    <a:pt x="630174" y="310896"/>
                  </a:lnTo>
                  <a:lnTo>
                    <a:pt x="617220" y="333756"/>
                  </a:lnTo>
                  <a:lnTo>
                    <a:pt x="604266" y="357378"/>
                  </a:lnTo>
                  <a:lnTo>
                    <a:pt x="590550" y="381000"/>
                  </a:lnTo>
                  <a:lnTo>
                    <a:pt x="564642" y="431292"/>
                  </a:lnTo>
                  <a:lnTo>
                    <a:pt x="550926" y="457200"/>
                  </a:lnTo>
                  <a:lnTo>
                    <a:pt x="537972" y="483870"/>
                  </a:lnTo>
                  <a:lnTo>
                    <a:pt x="512064" y="540258"/>
                  </a:lnTo>
                  <a:lnTo>
                    <a:pt x="498348" y="569214"/>
                  </a:lnTo>
                  <a:lnTo>
                    <a:pt x="485394" y="599694"/>
                  </a:lnTo>
                  <a:lnTo>
                    <a:pt x="445770" y="696468"/>
                  </a:lnTo>
                  <a:lnTo>
                    <a:pt x="419862" y="765810"/>
                  </a:lnTo>
                  <a:lnTo>
                    <a:pt x="406908" y="802386"/>
                  </a:lnTo>
                  <a:lnTo>
                    <a:pt x="393192" y="839724"/>
                  </a:lnTo>
                  <a:lnTo>
                    <a:pt x="367284" y="917448"/>
                  </a:lnTo>
                  <a:lnTo>
                    <a:pt x="354330" y="958596"/>
                  </a:lnTo>
                  <a:lnTo>
                    <a:pt x="340614" y="999744"/>
                  </a:lnTo>
                  <a:lnTo>
                    <a:pt x="327660" y="1041654"/>
                  </a:lnTo>
                  <a:lnTo>
                    <a:pt x="301752" y="1129284"/>
                  </a:lnTo>
                  <a:lnTo>
                    <a:pt x="288798" y="1174242"/>
                  </a:lnTo>
                  <a:lnTo>
                    <a:pt x="275082" y="1219200"/>
                  </a:lnTo>
                  <a:lnTo>
                    <a:pt x="262128" y="1265682"/>
                  </a:lnTo>
                  <a:lnTo>
                    <a:pt x="209550" y="1457706"/>
                  </a:lnTo>
                  <a:lnTo>
                    <a:pt x="183642" y="1556766"/>
                  </a:lnTo>
                  <a:lnTo>
                    <a:pt x="157734" y="1658112"/>
                  </a:lnTo>
                  <a:lnTo>
                    <a:pt x="131064" y="1760982"/>
                  </a:lnTo>
                  <a:lnTo>
                    <a:pt x="105156" y="1865376"/>
                  </a:lnTo>
                  <a:lnTo>
                    <a:pt x="78486" y="1971294"/>
                  </a:lnTo>
                  <a:lnTo>
                    <a:pt x="0" y="2291334"/>
                  </a:lnTo>
                  <a:lnTo>
                    <a:pt x="23749" y="2297125"/>
                  </a:lnTo>
                  <a:lnTo>
                    <a:pt x="762" y="2366772"/>
                  </a:lnTo>
                  <a:lnTo>
                    <a:pt x="27432" y="2375154"/>
                  </a:lnTo>
                  <a:lnTo>
                    <a:pt x="80010" y="2218944"/>
                  </a:lnTo>
                  <a:lnTo>
                    <a:pt x="105918" y="2140458"/>
                  </a:lnTo>
                  <a:lnTo>
                    <a:pt x="132588" y="2063496"/>
                  </a:lnTo>
                  <a:lnTo>
                    <a:pt x="184404" y="1911858"/>
                  </a:lnTo>
                  <a:lnTo>
                    <a:pt x="236982" y="1764792"/>
                  </a:lnTo>
                  <a:lnTo>
                    <a:pt x="262890" y="1693164"/>
                  </a:lnTo>
                  <a:lnTo>
                    <a:pt x="289560" y="1624584"/>
                  </a:lnTo>
                  <a:lnTo>
                    <a:pt x="315468" y="1556766"/>
                  </a:lnTo>
                  <a:lnTo>
                    <a:pt x="341376" y="1491996"/>
                  </a:lnTo>
                  <a:lnTo>
                    <a:pt x="368046" y="1429512"/>
                  </a:lnTo>
                  <a:lnTo>
                    <a:pt x="393954" y="1370076"/>
                  </a:lnTo>
                  <a:lnTo>
                    <a:pt x="432816" y="1286256"/>
                  </a:lnTo>
                  <a:lnTo>
                    <a:pt x="458724" y="1233678"/>
                  </a:lnTo>
                  <a:lnTo>
                    <a:pt x="484632" y="1184910"/>
                  </a:lnTo>
                  <a:lnTo>
                    <a:pt x="498348" y="1162050"/>
                  </a:lnTo>
                  <a:lnTo>
                    <a:pt x="511302" y="1139190"/>
                  </a:lnTo>
                  <a:lnTo>
                    <a:pt x="537210" y="1095756"/>
                  </a:lnTo>
                  <a:lnTo>
                    <a:pt x="563118" y="1055370"/>
                  </a:lnTo>
                  <a:lnTo>
                    <a:pt x="589026" y="1017270"/>
                  </a:lnTo>
                  <a:lnTo>
                    <a:pt x="614934" y="980694"/>
                  </a:lnTo>
                  <a:lnTo>
                    <a:pt x="653796" y="930402"/>
                  </a:lnTo>
                  <a:lnTo>
                    <a:pt x="679704" y="898398"/>
                  </a:lnTo>
                  <a:lnTo>
                    <a:pt x="705612" y="868680"/>
                  </a:lnTo>
                  <a:lnTo>
                    <a:pt x="718566" y="853440"/>
                  </a:lnTo>
                  <a:lnTo>
                    <a:pt x="731520" y="838962"/>
                  </a:lnTo>
                  <a:lnTo>
                    <a:pt x="758190" y="811530"/>
                  </a:lnTo>
                  <a:lnTo>
                    <a:pt x="784098" y="784098"/>
                  </a:lnTo>
                  <a:lnTo>
                    <a:pt x="835914" y="730758"/>
                  </a:lnTo>
                  <a:lnTo>
                    <a:pt x="862584" y="704850"/>
                  </a:lnTo>
                  <a:lnTo>
                    <a:pt x="842010" y="684276"/>
                  </a:lnTo>
                  <a:lnTo>
                    <a:pt x="816102" y="710946"/>
                  </a:lnTo>
                  <a:lnTo>
                    <a:pt x="789432" y="736854"/>
                  </a:lnTo>
                  <a:lnTo>
                    <a:pt x="763524" y="764286"/>
                  </a:lnTo>
                  <a:lnTo>
                    <a:pt x="736854" y="791718"/>
                  </a:lnTo>
                  <a:lnTo>
                    <a:pt x="710946" y="819912"/>
                  </a:lnTo>
                  <a:lnTo>
                    <a:pt x="684276" y="849630"/>
                  </a:lnTo>
                  <a:lnTo>
                    <a:pt x="671322" y="864870"/>
                  </a:lnTo>
                  <a:lnTo>
                    <a:pt x="657606" y="880110"/>
                  </a:lnTo>
                  <a:lnTo>
                    <a:pt x="644652" y="896112"/>
                  </a:lnTo>
                  <a:lnTo>
                    <a:pt x="631698" y="912876"/>
                  </a:lnTo>
                  <a:lnTo>
                    <a:pt x="617982" y="929640"/>
                  </a:lnTo>
                  <a:lnTo>
                    <a:pt x="605028" y="946404"/>
                  </a:lnTo>
                  <a:lnTo>
                    <a:pt x="578358" y="982218"/>
                  </a:lnTo>
                  <a:lnTo>
                    <a:pt x="552450" y="1020318"/>
                  </a:lnTo>
                  <a:lnTo>
                    <a:pt x="538734" y="1040130"/>
                  </a:lnTo>
                  <a:lnTo>
                    <a:pt x="525780" y="1059942"/>
                  </a:lnTo>
                  <a:lnTo>
                    <a:pt x="512826" y="1081278"/>
                  </a:lnTo>
                  <a:lnTo>
                    <a:pt x="499110" y="1102614"/>
                  </a:lnTo>
                  <a:lnTo>
                    <a:pt x="486156" y="1124712"/>
                  </a:lnTo>
                  <a:lnTo>
                    <a:pt x="473202" y="1147572"/>
                  </a:lnTo>
                  <a:lnTo>
                    <a:pt x="459486" y="1171194"/>
                  </a:lnTo>
                  <a:lnTo>
                    <a:pt x="446532" y="1195578"/>
                  </a:lnTo>
                  <a:lnTo>
                    <a:pt x="433578" y="1220724"/>
                  </a:lnTo>
                  <a:lnTo>
                    <a:pt x="420624" y="1247394"/>
                  </a:lnTo>
                  <a:lnTo>
                    <a:pt x="406908" y="1274064"/>
                  </a:lnTo>
                  <a:lnTo>
                    <a:pt x="381000" y="1329690"/>
                  </a:lnTo>
                  <a:lnTo>
                    <a:pt x="341376" y="1418844"/>
                  </a:lnTo>
                  <a:lnTo>
                    <a:pt x="315468" y="1481328"/>
                  </a:lnTo>
                  <a:lnTo>
                    <a:pt x="288798" y="1546860"/>
                  </a:lnTo>
                  <a:lnTo>
                    <a:pt x="236220" y="1683258"/>
                  </a:lnTo>
                  <a:lnTo>
                    <a:pt x="183642" y="1828038"/>
                  </a:lnTo>
                  <a:lnTo>
                    <a:pt x="157734" y="1901952"/>
                  </a:lnTo>
                  <a:lnTo>
                    <a:pt x="105156" y="2054352"/>
                  </a:lnTo>
                  <a:lnTo>
                    <a:pt x="52578" y="2209800"/>
                  </a:lnTo>
                  <a:lnTo>
                    <a:pt x="41351" y="2243785"/>
                  </a:lnTo>
                  <a:lnTo>
                    <a:pt x="80010" y="2084070"/>
                  </a:lnTo>
                  <a:lnTo>
                    <a:pt x="106680" y="1978152"/>
                  </a:lnTo>
                  <a:lnTo>
                    <a:pt x="132588" y="1872234"/>
                  </a:lnTo>
                  <a:lnTo>
                    <a:pt x="158496" y="1768602"/>
                  </a:lnTo>
                  <a:lnTo>
                    <a:pt x="185166" y="1665732"/>
                  </a:lnTo>
                  <a:lnTo>
                    <a:pt x="211074" y="1564386"/>
                  </a:lnTo>
                  <a:lnTo>
                    <a:pt x="263652" y="1367790"/>
                  </a:lnTo>
                  <a:lnTo>
                    <a:pt x="289560" y="1273302"/>
                  </a:lnTo>
                  <a:lnTo>
                    <a:pt x="302514" y="1227582"/>
                  </a:lnTo>
                  <a:lnTo>
                    <a:pt x="316230" y="1181862"/>
                  </a:lnTo>
                  <a:lnTo>
                    <a:pt x="329184" y="1136904"/>
                  </a:lnTo>
                  <a:lnTo>
                    <a:pt x="355092" y="1050036"/>
                  </a:lnTo>
                  <a:lnTo>
                    <a:pt x="381000" y="966978"/>
                  </a:lnTo>
                  <a:lnTo>
                    <a:pt x="394716" y="926592"/>
                  </a:lnTo>
                  <a:lnTo>
                    <a:pt x="407670" y="886968"/>
                  </a:lnTo>
                  <a:lnTo>
                    <a:pt x="433578" y="811530"/>
                  </a:lnTo>
                  <a:lnTo>
                    <a:pt x="459486" y="740664"/>
                  </a:lnTo>
                  <a:lnTo>
                    <a:pt x="485394" y="673608"/>
                  </a:lnTo>
                  <a:lnTo>
                    <a:pt x="525018" y="580644"/>
                  </a:lnTo>
                  <a:lnTo>
                    <a:pt x="550926" y="523494"/>
                  </a:lnTo>
                  <a:lnTo>
                    <a:pt x="589788" y="444246"/>
                  </a:lnTo>
                  <a:lnTo>
                    <a:pt x="615696" y="394716"/>
                  </a:lnTo>
                  <a:lnTo>
                    <a:pt x="642366" y="348234"/>
                  </a:lnTo>
                  <a:lnTo>
                    <a:pt x="655320" y="325374"/>
                  </a:lnTo>
                  <a:lnTo>
                    <a:pt x="681228" y="281940"/>
                  </a:lnTo>
                  <a:lnTo>
                    <a:pt x="707136" y="240792"/>
                  </a:lnTo>
                  <a:lnTo>
                    <a:pt x="745998" y="181356"/>
                  </a:lnTo>
                  <a:lnTo>
                    <a:pt x="785622" y="124968"/>
                  </a:lnTo>
                  <a:lnTo>
                    <a:pt x="811530" y="89154"/>
                  </a:lnTo>
                  <a:lnTo>
                    <a:pt x="837438" y="52578"/>
                  </a:lnTo>
                  <a:lnTo>
                    <a:pt x="864108" y="17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23966" y="2362199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7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7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10250" y="2348483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3"/>
                  </a:lnTo>
                  <a:lnTo>
                    <a:pt x="28194" y="13716"/>
                  </a:lnTo>
                  <a:lnTo>
                    <a:pt x="28194" y="28193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3"/>
                  </a:moveTo>
                  <a:lnTo>
                    <a:pt x="28194" y="13716"/>
                  </a:lnTo>
                  <a:lnTo>
                    <a:pt x="13715" y="28193"/>
                  </a:lnTo>
                  <a:lnTo>
                    <a:pt x="28194" y="28193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3"/>
                  </a:lnTo>
                  <a:lnTo>
                    <a:pt x="13715" y="28193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23965" y="23622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4.1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分類邊界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10250" y="3046476"/>
            <a:ext cx="4295775" cy="397510"/>
            <a:chOff x="5810250" y="3046476"/>
            <a:chExt cx="4295775" cy="397510"/>
          </a:xfrm>
        </p:grpSpPr>
        <p:sp>
          <p:nvSpPr>
            <p:cNvPr id="29" name="object 29"/>
            <p:cNvSpPr/>
            <p:nvPr/>
          </p:nvSpPr>
          <p:spPr>
            <a:xfrm>
              <a:off x="5823966" y="3060954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5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5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10250" y="3046476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6"/>
                  </a:lnTo>
                  <a:lnTo>
                    <a:pt x="4267200" y="14478"/>
                  </a:lnTo>
                  <a:lnTo>
                    <a:pt x="4280916" y="28956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80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4" y="368808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13715" y="368808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808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6"/>
                  </a:moveTo>
                  <a:lnTo>
                    <a:pt x="4267200" y="14478"/>
                  </a:lnTo>
                  <a:lnTo>
                    <a:pt x="4267200" y="28956"/>
                  </a:lnTo>
                  <a:lnTo>
                    <a:pt x="4280916" y="28956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4280916" y="28956"/>
                  </a:lnTo>
                  <a:lnTo>
                    <a:pt x="4267200" y="28956"/>
                  </a:lnTo>
                  <a:lnTo>
                    <a:pt x="4267200" y="368808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808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902705" y="3052064"/>
            <a:ext cx="2635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4.2 </a:t>
            </a:r>
            <a:r>
              <a:rPr sz="1800" spc="-90" dirty="0" smtClean="0">
                <a:latin typeface="Trebuchet MS"/>
                <a:cs typeface="Trebuchet MS"/>
              </a:rPr>
              <a:t>Linear</a:t>
            </a:r>
            <a:r>
              <a:rPr sz="1800" spc="-260" dirty="0" smtClean="0">
                <a:latin typeface="Trebuchet MS"/>
                <a:cs typeface="Trebuchet MS"/>
              </a:rPr>
              <a:t> </a:t>
            </a:r>
            <a:r>
              <a:rPr sz="1800" spc="-70" dirty="0" smtClean="0">
                <a:latin typeface="Trebuchet MS"/>
                <a:cs typeface="Trebuchet MS"/>
              </a:rPr>
              <a:t>regression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10250" y="3720084"/>
            <a:ext cx="4295775" cy="375285"/>
            <a:chOff x="5810250" y="3720084"/>
            <a:chExt cx="4295775" cy="375285"/>
          </a:xfrm>
        </p:grpSpPr>
        <p:sp>
          <p:nvSpPr>
            <p:cNvPr id="33" name="object 33"/>
            <p:cNvSpPr/>
            <p:nvPr/>
          </p:nvSpPr>
          <p:spPr>
            <a:xfrm>
              <a:off x="5823966" y="3733800"/>
              <a:ext cx="4267200" cy="346710"/>
            </a:xfrm>
            <a:custGeom>
              <a:avLst/>
              <a:gdLst/>
              <a:ahLst/>
              <a:cxnLst/>
              <a:rect l="l" t="t" r="r" b="b"/>
              <a:pathLst>
                <a:path w="4267200" h="346710">
                  <a:moveTo>
                    <a:pt x="4267199" y="346710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46710"/>
                  </a:lnTo>
                  <a:lnTo>
                    <a:pt x="4267199" y="346710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10250" y="3720084"/>
              <a:ext cx="4295775" cy="375285"/>
            </a:xfrm>
            <a:custGeom>
              <a:avLst/>
              <a:gdLst/>
              <a:ahLst/>
              <a:cxnLst/>
              <a:rect l="l" t="t" r="r" b="b"/>
              <a:pathLst>
                <a:path w="4295775" h="375285">
                  <a:moveTo>
                    <a:pt x="4295394" y="374903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6" y="374904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74903"/>
                  </a:lnTo>
                  <a:lnTo>
                    <a:pt x="4295394" y="374903"/>
                  </a:lnTo>
                  <a:close/>
                </a:path>
                <a:path w="4295775" h="375285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75285">
                  <a:moveTo>
                    <a:pt x="28194" y="345948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4" y="374904"/>
                  </a:lnTo>
                  <a:lnTo>
                    <a:pt x="4267200" y="374903"/>
                  </a:lnTo>
                  <a:lnTo>
                    <a:pt x="4267200" y="360425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28194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6" y="374904"/>
                  </a:lnTo>
                  <a:lnTo>
                    <a:pt x="28194" y="374904"/>
                  </a:lnTo>
                  <a:close/>
                </a:path>
                <a:path w="4295775" h="375285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45948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4280916" y="374903"/>
                  </a:moveTo>
                  <a:lnTo>
                    <a:pt x="4280916" y="345948"/>
                  </a:lnTo>
                  <a:lnTo>
                    <a:pt x="4267200" y="360425"/>
                  </a:lnTo>
                  <a:lnTo>
                    <a:pt x="4267200" y="374903"/>
                  </a:lnTo>
                  <a:lnTo>
                    <a:pt x="42809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02705" y="3724910"/>
            <a:ext cx="354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4.3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使用回歸進行分類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810250" y="4423409"/>
            <a:ext cx="4295775" cy="397510"/>
            <a:chOff x="5810250" y="4423409"/>
            <a:chExt cx="4295775" cy="397510"/>
          </a:xfrm>
        </p:grpSpPr>
        <p:sp>
          <p:nvSpPr>
            <p:cNvPr id="37" name="object 37"/>
            <p:cNvSpPr/>
            <p:nvPr/>
          </p:nvSpPr>
          <p:spPr>
            <a:xfrm>
              <a:off x="5823966" y="4437125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8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8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0250" y="4423409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902705" y="4428235"/>
            <a:ext cx="275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4.4 </a:t>
            </a:r>
            <a:r>
              <a:rPr lang="zh-TW" altLang="en-US" sz="1800" spc="-95" dirty="0" smtClean="0">
                <a:latin typeface="Trebuchet MS"/>
                <a:cs typeface="Trebuchet MS"/>
              </a:rPr>
              <a:t>羅吉斯回歸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10250" y="5096255"/>
            <a:ext cx="4295775" cy="397510"/>
            <a:chOff x="5810250" y="5096255"/>
            <a:chExt cx="4295775" cy="397510"/>
          </a:xfrm>
        </p:grpSpPr>
        <p:sp>
          <p:nvSpPr>
            <p:cNvPr id="41" name="object 41"/>
            <p:cNvSpPr/>
            <p:nvPr/>
          </p:nvSpPr>
          <p:spPr>
            <a:xfrm>
              <a:off x="5823966" y="5110733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6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6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0250" y="5096255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5"/>
                  </a:lnTo>
                  <a:lnTo>
                    <a:pt x="4267200" y="14477"/>
                  </a:lnTo>
                  <a:lnTo>
                    <a:pt x="4280916" y="28955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5"/>
                  </a:moveTo>
                  <a:lnTo>
                    <a:pt x="4267200" y="14477"/>
                  </a:lnTo>
                  <a:lnTo>
                    <a:pt x="4267200" y="28955"/>
                  </a:lnTo>
                  <a:lnTo>
                    <a:pt x="4280916" y="28955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955"/>
                  </a:lnTo>
                  <a:lnTo>
                    <a:pt x="4267200" y="28955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902705" y="5101082"/>
            <a:ext cx="336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4.5 </a:t>
            </a:r>
            <a:r>
              <a:rPr lang="zh-TW" altLang="en-US" sz="1800" spc="-60" dirty="0" smtClean="0">
                <a:latin typeface="Trebuchet MS"/>
                <a:cs typeface="Trebuchet MS"/>
              </a:rPr>
              <a:t>支持向量機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3965" y="5796534"/>
            <a:ext cx="4267200" cy="368300"/>
          </a:xfrm>
          <a:custGeom>
            <a:avLst/>
            <a:gdLst/>
            <a:ahLst/>
            <a:cxnLst/>
            <a:rect l="l" t="t" r="r" b="b"/>
            <a:pathLst>
              <a:path w="4267200" h="368300">
                <a:moveTo>
                  <a:pt x="4267199" y="368046"/>
                </a:moveTo>
                <a:lnTo>
                  <a:pt x="4267199" y="0"/>
                </a:lnTo>
                <a:lnTo>
                  <a:pt x="0" y="0"/>
                </a:lnTo>
                <a:lnTo>
                  <a:pt x="0" y="368046"/>
                </a:lnTo>
                <a:lnTo>
                  <a:pt x="4267199" y="368046"/>
                </a:lnTo>
                <a:close/>
              </a:path>
            </a:pathLst>
          </a:custGeom>
          <a:solidFill>
            <a:srgbClr val="4AFF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02705" y="5786882"/>
            <a:ext cx="2762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4.6 </a:t>
            </a:r>
            <a:r>
              <a:rPr lang="zh-TW" altLang="en-US" sz="1800" spc="-75" dirty="0" smtClean="0">
                <a:latin typeface="Trebuchet MS"/>
                <a:cs typeface="Trebuchet MS"/>
              </a:rPr>
              <a:t>集成學習法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06440" y="2877311"/>
            <a:ext cx="4349496" cy="3435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556721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KNN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參數的值設定為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5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，然後左鍵單擊下方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52400"/>
            <a:ext cx="5105400" cy="657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8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(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圖中視覺圖形為上一運行結果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)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1439"/>
          <a:stretch/>
        </p:blipFill>
        <p:spPr>
          <a:xfrm>
            <a:off x="5562600" y="76200"/>
            <a:ext cx="5714999" cy="67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4424218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i="1" spc="-175" dirty="0">
                <a:latin typeface="Trebuchet MS"/>
                <a:cs typeface="Trebuchet MS"/>
              </a:rPr>
              <a:t>結果討論</a:t>
            </a:r>
            <a:endParaRPr lang="en-US" altLang="zh-TW" sz="2800" b="1" i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TW" sz="2800" b="1" spc="-175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Trebuchet MS"/>
                <a:cs typeface="Trebuchet MS"/>
              </a:rPr>
              <a:t>圖中混色區域</a:t>
            </a:r>
            <a:r>
              <a:rPr lang="en-US" altLang="zh-TW" sz="2800" b="1" dirty="0">
                <a:latin typeface="Trebuchet MS"/>
                <a:cs typeface="Trebuchet MS"/>
              </a:rPr>
              <a:t>IBK</a:t>
            </a:r>
            <a:r>
              <a:rPr lang="zh-TW" altLang="en-US" sz="2800" b="1" dirty="0">
                <a:latin typeface="Trebuchet MS"/>
                <a:cs typeface="Trebuchet MS"/>
              </a:rPr>
              <a:t>使用投票來決定：</a:t>
            </a:r>
            <a:endParaRPr lang="en-US" altLang="zh-TW" sz="2800" b="1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altLang="zh-TW" sz="2800" b="1" dirty="0">
              <a:latin typeface="Trebuchet MS"/>
              <a:cs typeface="Trebuchet MS"/>
            </a:endParaRPr>
          </a:p>
          <a:p>
            <a:pPr marL="984250" lvl="1" indent="-514350">
              <a:spcBef>
                <a:spcPts val="100"/>
              </a:spcBef>
              <a:buFont typeface="+mj-lt"/>
              <a:buAutoNum type="arabicPeriod"/>
            </a:pPr>
            <a:r>
              <a:rPr lang="zh-TW" altLang="en-US" sz="2800" b="1" dirty="0">
                <a:latin typeface="Trebuchet MS"/>
                <a:cs typeface="Trebuchet MS"/>
              </a:rPr>
              <a:t>若</a:t>
            </a:r>
            <a:r>
              <a:rPr lang="zh-TW" altLang="en-US" sz="2800" b="1" i="1" dirty="0">
                <a:latin typeface="Trebuchet MS"/>
                <a:cs typeface="Trebuchet MS"/>
              </a:rPr>
              <a:t>紅點比綠點多</a:t>
            </a:r>
            <a:r>
              <a:rPr lang="zh-TW" altLang="en-US" sz="2800" b="1" dirty="0">
                <a:latin typeface="Trebuchet MS"/>
                <a:cs typeface="Trebuchet MS"/>
              </a:rPr>
              <a:t>，就會是</a:t>
            </a:r>
            <a:r>
              <a:rPr lang="zh-TW" altLang="en-US" sz="2800" b="1" dirty="0">
                <a:solidFill>
                  <a:srgbClr val="C00000"/>
                </a:solidFill>
                <a:latin typeface="Trebuchet MS"/>
                <a:cs typeface="Trebuchet MS"/>
              </a:rPr>
              <a:t>深紅色</a:t>
            </a:r>
            <a:r>
              <a:rPr lang="zh-TW" altLang="en-US" sz="2800" b="1" dirty="0">
                <a:latin typeface="Trebuchet MS"/>
                <a:cs typeface="Trebuchet MS"/>
              </a:rPr>
              <a:t>區域。</a:t>
            </a:r>
            <a:endParaRPr lang="en-US" altLang="zh-TW" sz="2800" b="1" dirty="0">
              <a:latin typeface="Trebuchet MS"/>
              <a:cs typeface="Trebuchet MS"/>
            </a:endParaRPr>
          </a:p>
          <a:p>
            <a:pPr marL="984250" lvl="1" indent="-514350">
              <a:spcBef>
                <a:spcPts val="100"/>
              </a:spcBef>
              <a:buFont typeface="+mj-lt"/>
              <a:buAutoNum type="arabicPeriod"/>
            </a:pPr>
            <a:endParaRPr lang="en-US" altLang="zh-TW" sz="2800" b="1" dirty="0">
              <a:latin typeface="Trebuchet MS"/>
              <a:cs typeface="Trebuchet MS"/>
            </a:endParaRPr>
          </a:p>
          <a:p>
            <a:pPr marL="984250" lvl="1" indent="-514350">
              <a:spcBef>
                <a:spcPts val="100"/>
              </a:spcBef>
              <a:buFont typeface="+mj-lt"/>
              <a:buAutoNum type="arabicPeriod"/>
            </a:pPr>
            <a:r>
              <a:rPr lang="zh-TW" altLang="en-US" sz="2800" b="1" dirty="0">
                <a:latin typeface="Trebuchet MS"/>
                <a:cs typeface="Trebuchet MS"/>
              </a:rPr>
              <a:t>若</a:t>
            </a:r>
            <a:r>
              <a:rPr lang="zh-TW" altLang="en-US" sz="2800" b="1" i="1" dirty="0">
                <a:latin typeface="Trebuchet MS"/>
                <a:cs typeface="Trebuchet MS"/>
              </a:rPr>
              <a:t>綠點比紅點多</a:t>
            </a:r>
            <a:r>
              <a:rPr lang="zh-TW" altLang="en-US" sz="2800" b="1" dirty="0">
                <a:latin typeface="Trebuchet MS"/>
                <a:cs typeface="Trebuchet MS"/>
              </a:rPr>
              <a:t>，就會是</a:t>
            </a:r>
            <a:r>
              <a:rPr lang="zh-TW" altLang="en-US" sz="2800" b="1" dirty="0">
                <a:solidFill>
                  <a:schemeClr val="accent3">
                    <a:lumMod val="75000"/>
                  </a:schemeClr>
                </a:solidFill>
                <a:latin typeface="Trebuchet MS"/>
                <a:cs typeface="Trebuchet MS"/>
              </a:rPr>
              <a:t>深綠色</a:t>
            </a:r>
            <a:r>
              <a:rPr lang="zh-TW" altLang="en-US" sz="2800" b="1" dirty="0">
                <a:latin typeface="Trebuchet MS"/>
                <a:cs typeface="Trebuchet MS"/>
              </a:rPr>
              <a:t>區域。</a:t>
            </a:r>
            <a:endParaRPr lang="en-US" altLang="zh-TW" sz="2800" b="1" spc="-175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60" y="136940"/>
            <a:ext cx="5708240" cy="662319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 rot="2671575">
            <a:off x="5134469" y="4930155"/>
            <a:ext cx="3211210" cy="1101840"/>
          </a:xfrm>
          <a:prstGeom prst="ellipse">
            <a:avLst/>
          </a:pr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099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>
                <a:latin typeface="Trebuchet MS"/>
                <a:cs typeface="Trebuchet MS"/>
              </a:rPr>
              <a:t>左鍵單擊圖中紅色方框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更改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IBk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配置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66" y="1786143"/>
            <a:ext cx="7866667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541481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>
                <a:latin typeface="Trebuchet MS"/>
                <a:cs typeface="Trebuchet MS"/>
              </a:rPr>
              <a:t>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zh-TW" altLang="en-US" sz="2800" b="1" spc="-175" dirty="0">
                <a:latin typeface="Trebuchet MS"/>
                <a:cs typeface="Trebuchet MS"/>
              </a:rPr>
              <a:t>彈出的視窗中將</a:t>
            </a:r>
            <a:r>
              <a:rPr lang="en-US" altLang="zh-TW" sz="2800" b="1" spc="-175" dirty="0">
                <a:latin typeface="Trebuchet MS"/>
                <a:cs typeface="Trebuchet MS"/>
              </a:rPr>
              <a:t>KNN</a:t>
            </a:r>
            <a:r>
              <a:rPr lang="zh-TW" altLang="en-US" sz="2800" b="1" spc="-175" dirty="0">
                <a:latin typeface="Trebuchet MS"/>
                <a:cs typeface="Trebuchet MS"/>
              </a:rPr>
              <a:t>參數的值設定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20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</a:t>
            </a:r>
            <a:r>
              <a:rPr lang="zh-TW" altLang="en-US" sz="2800" b="1" spc="-175" dirty="0">
                <a:latin typeface="Trebuchet MS"/>
                <a:cs typeface="Trebuchet MS"/>
              </a:rPr>
              <a:t>然後左鍵單擊下方</a:t>
            </a:r>
            <a:r>
              <a:rPr lang="en-US" altLang="zh-TW" sz="2800" b="1" spc="-175" dirty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76200"/>
            <a:ext cx="5029200" cy="64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14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>
                <a:latin typeface="Trebuchet MS"/>
                <a:cs typeface="Trebuchet MS"/>
              </a:rPr>
              <a:t>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</a:t>
            </a:r>
            <a:r>
              <a:rPr lang="zh-TW" altLang="en-US" sz="2800" b="1" spc="-175" dirty="0">
                <a:latin typeface="Trebuchet MS"/>
                <a:cs typeface="Trebuchet MS"/>
              </a:rPr>
              <a:t>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(</a:t>
            </a:r>
            <a:r>
              <a:rPr lang="zh-TW" altLang="en-US" sz="2800" b="1" spc="-175" dirty="0">
                <a:latin typeface="Trebuchet MS"/>
                <a:cs typeface="Trebuchet MS"/>
              </a:rPr>
              <a:t>圖中視覺圖形為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上一運行結果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)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649" y="152400"/>
            <a:ext cx="5569835" cy="655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152400" y="675609"/>
            <a:ext cx="5334000" cy="558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i="1" spc="-175" dirty="0">
                <a:latin typeface="Trebuchet MS"/>
                <a:cs typeface="Trebuchet MS"/>
              </a:rPr>
              <a:t>結果討論</a:t>
            </a:r>
            <a:endParaRPr lang="en-US" altLang="zh-TW" sz="2800" b="1" i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TW" sz="2800" b="1" spc="-175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Trebuchet MS"/>
                <a:cs typeface="Trebuchet MS"/>
              </a:rPr>
              <a:t>分界更為</a:t>
            </a:r>
            <a:r>
              <a:rPr lang="zh-TW" altLang="en-US" sz="2800" b="1" dirty="0" smtClean="0">
                <a:latin typeface="Trebuchet MS"/>
                <a:cs typeface="Trebuchet MS"/>
              </a:rPr>
              <a:t>模糊，因為最近的參考實例數量變</a:t>
            </a:r>
            <a:r>
              <a:rPr lang="en-US" altLang="zh-TW" sz="2800" b="1" dirty="0" smtClean="0">
                <a:latin typeface="Trebuchet MS"/>
                <a:cs typeface="Trebuchet MS"/>
              </a:rPr>
              <a:t>20</a:t>
            </a:r>
            <a:r>
              <a:rPr lang="zh-TW" altLang="en-US" sz="2800" b="1" dirty="0">
                <a:latin typeface="Trebuchet MS"/>
                <a:cs typeface="Trebuchet MS"/>
              </a:rPr>
              <a:t>了</a:t>
            </a:r>
            <a:endParaRPr lang="en-US" altLang="zh-TW" sz="2800" b="1" dirty="0" smtClean="0">
              <a:latin typeface="Trebuchet MS"/>
              <a:cs typeface="Trebuchet MS"/>
            </a:endParaRPr>
          </a:p>
          <a:p>
            <a:pPr marL="927100" lvl="1" indent="-45720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latin typeface="Trebuchet MS"/>
                <a:cs typeface="Trebuchet MS"/>
              </a:rPr>
              <a:t>如果是</a:t>
            </a:r>
            <a:r>
              <a:rPr lang="en-US" altLang="zh-TW" sz="2400" b="1" dirty="0" smtClean="0">
                <a:latin typeface="Trebuchet MS"/>
                <a:cs typeface="Trebuchet MS"/>
              </a:rPr>
              <a:t>1:19</a:t>
            </a:r>
            <a:r>
              <a:rPr lang="zh-TW" altLang="en-US" sz="2400" b="1" dirty="0" smtClean="0">
                <a:latin typeface="Trebuchet MS"/>
                <a:cs typeface="Trebuchet MS"/>
              </a:rPr>
              <a:t>是紅色、如果</a:t>
            </a:r>
            <a:r>
              <a:rPr lang="en-US" altLang="zh-TW" sz="2400" b="1" dirty="0" smtClean="0">
                <a:latin typeface="Trebuchet MS"/>
                <a:cs typeface="Trebuchet MS"/>
              </a:rPr>
              <a:t>2:18</a:t>
            </a:r>
            <a:r>
              <a:rPr lang="zh-TW" altLang="en-US" sz="2400" b="1" dirty="0" smtClean="0">
                <a:latin typeface="Trebuchet MS"/>
                <a:cs typeface="Trebuchet MS"/>
              </a:rPr>
              <a:t>是深紅色、如果</a:t>
            </a:r>
            <a:r>
              <a:rPr lang="en-US" altLang="zh-TW" sz="2400" b="1" dirty="0" smtClean="0">
                <a:latin typeface="Trebuchet MS"/>
                <a:cs typeface="Trebuchet MS"/>
              </a:rPr>
              <a:t>3:17</a:t>
            </a:r>
            <a:r>
              <a:rPr lang="zh-TW" altLang="en-US" sz="2400" b="1" dirty="0" smtClean="0">
                <a:latin typeface="Trebuchet MS"/>
                <a:cs typeface="Trebuchet MS"/>
              </a:rPr>
              <a:t>是深深紅色</a:t>
            </a:r>
            <a:r>
              <a:rPr lang="en-US" altLang="zh-TW" sz="2400" b="1" dirty="0" smtClean="0">
                <a:latin typeface="Trebuchet MS"/>
                <a:cs typeface="Trebuchet MS"/>
              </a:rPr>
              <a:t>..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altLang="zh-TW" sz="2800" b="1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複習：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值</a:t>
            </a:r>
            <a:r>
              <a:rPr lang="zh-TW" altLang="en-US" sz="2800" b="1" spc="310" dirty="0" smtClean="0">
                <a:latin typeface="Trebuchet MS"/>
                <a:cs typeface="Trebuchet MS"/>
              </a:rPr>
              <a:t>代表參考的實例數！</a:t>
            </a:r>
            <a:endParaRPr lang="en-US" altLang="zh-TW" sz="2800" b="1" spc="310" dirty="0" smtClean="0">
              <a:latin typeface="Trebuchet MS"/>
              <a:cs typeface="Trebuchet MS"/>
            </a:endParaRPr>
          </a:p>
          <a:p>
            <a:pPr marL="469900" lvl="1">
              <a:spcBef>
                <a:spcPts val="100"/>
              </a:spcBef>
            </a:pPr>
            <a:r>
              <a:rPr lang="zh-TW" altLang="en-US" sz="2800" b="1" spc="310" dirty="0" smtClean="0">
                <a:latin typeface="Trebuchet MS"/>
                <a:cs typeface="Trebuchet MS"/>
              </a:rPr>
              <a:t>「找尋</a:t>
            </a:r>
            <a:r>
              <a:rPr lang="zh-TW" altLang="en-US" sz="2800" b="1" spc="310" dirty="0">
                <a:latin typeface="Trebuchet MS"/>
                <a:cs typeface="Trebuchet MS"/>
              </a:rPr>
              <a:t>新實例最近的</a:t>
            </a:r>
            <a:r>
              <a:rPr lang="en-US" altLang="zh-TW" sz="2800" b="1" spc="310" dirty="0">
                <a:latin typeface="Trebuchet MS"/>
                <a:cs typeface="Trebuchet MS"/>
              </a:rPr>
              <a:t>k</a:t>
            </a:r>
            <a:r>
              <a:rPr lang="zh-TW" altLang="en-US" sz="2800" b="1" spc="310" dirty="0">
                <a:latin typeface="Trebuchet MS"/>
                <a:cs typeface="Trebuchet MS"/>
              </a:rPr>
              <a:t>個實例，若大多數實例屬於某一個分類，則新實例也屬於這個</a:t>
            </a:r>
            <a:r>
              <a:rPr lang="zh-TW" altLang="en-US" sz="2800" b="1" spc="310" dirty="0" smtClean="0">
                <a:latin typeface="Trebuchet MS"/>
                <a:cs typeface="Trebuchet MS"/>
              </a:rPr>
              <a:t>分類。」</a:t>
            </a:r>
            <a:endParaRPr lang="zh-TW" altLang="en-US" sz="2800" b="1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altLang="zh-TW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0"/>
            <a:ext cx="5791200" cy="67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02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9.</a:t>
            </a:r>
            <a:r>
              <a:rPr lang="zh-TW" altLang="en-US" sz="2800" b="1" spc="-175" dirty="0">
                <a:latin typeface="Trebuchet MS"/>
                <a:cs typeface="Trebuchet MS"/>
              </a:rPr>
              <a:t>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BoundaryVisualizer</a:t>
            </a:r>
            <a:r>
              <a:rPr lang="zh-TW" altLang="en-US" sz="2800" b="1" spc="-175" dirty="0">
                <a:latin typeface="Trebuchet MS"/>
                <a:cs typeface="Trebuchet MS"/>
              </a:rPr>
              <a:t>視窗中點擊</a:t>
            </a:r>
            <a:r>
              <a:rPr lang="en-US" altLang="zh-TW" sz="2800" b="1" spc="-175" dirty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75" dirty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NaiveBayes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0"/>
            <a:ext cx="6243528" cy="2590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414695"/>
            <a:ext cx="5100528" cy="4298073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867400" y="3200400"/>
            <a:ext cx="1828800" cy="10668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105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10.</a:t>
            </a:r>
            <a:r>
              <a:rPr lang="en-US" altLang="zh-TW" sz="2800" b="1" spc="-175" dirty="0">
                <a:latin typeface="Trebuchet MS"/>
                <a:cs typeface="Trebuchet MS"/>
              </a:rPr>
              <a:t>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</a:t>
            </a:r>
            <a:r>
              <a:rPr lang="zh-TW" altLang="en-US" sz="2800" b="1" spc="-175" dirty="0">
                <a:latin typeface="Trebuchet MS"/>
                <a:cs typeface="Trebuchet MS"/>
              </a:rPr>
              <a:t>鍵單擊圖中紅色方框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更改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NaiveBayes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器配置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1"/>
            <a:ext cx="876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2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4652818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將參數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useSupervisedDiscretization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的值設定為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True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，然後左鍵點擊下方的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04800"/>
            <a:ext cx="59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60540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4.1 </a:t>
            </a:r>
            <a:r>
              <a:rPr lang="zh-TW" altLang="en-US" spc="-235" dirty="0" smtClean="0"/>
              <a:t>分類邊界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447800" y="1219200"/>
            <a:ext cx="9478264" cy="4957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90" dirty="0" smtClean="0">
                <a:latin typeface="Trebuchet MS"/>
                <a:cs typeface="Trebuchet MS"/>
              </a:rPr>
              <a:t>在</a:t>
            </a:r>
            <a:r>
              <a:rPr sz="2800" b="1" spc="-190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90" dirty="0" smtClean="0">
                <a:latin typeface="Trebuchet MS"/>
                <a:cs typeface="Trebuchet MS"/>
              </a:rPr>
              <a:t>中的</a:t>
            </a:r>
            <a:r>
              <a:rPr sz="2800" b="1" spc="-135" dirty="0" smtClean="0">
                <a:latin typeface="Trebuchet MS"/>
                <a:cs typeface="Trebuchet MS"/>
              </a:rPr>
              <a:t>Boundary </a:t>
            </a:r>
            <a:r>
              <a:rPr sz="2800" b="1" spc="-170" dirty="0" smtClean="0">
                <a:latin typeface="Trebuchet MS"/>
                <a:cs typeface="Trebuchet MS"/>
              </a:rPr>
              <a:t>Visualizer</a:t>
            </a:r>
            <a:r>
              <a:rPr lang="zh-TW" altLang="en-US" sz="2800" b="1" spc="-170" dirty="0" smtClean="0">
                <a:latin typeface="Trebuchet MS"/>
                <a:cs typeface="Trebuchet MS"/>
              </a:rPr>
              <a:t>使用</a:t>
            </a:r>
            <a:r>
              <a:rPr lang="en-US" altLang="zh-TW" sz="2800" b="1" spc="-170" dirty="0" err="1" smtClean="0">
                <a:latin typeface="Trebuchet MS"/>
                <a:cs typeface="Trebuchet MS"/>
              </a:rPr>
              <a:t>OneR</a:t>
            </a:r>
            <a:endParaRPr lang="en-US" altLang="zh-TW" sz="2800" b="1" spc="-170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400" b="1" i="1" spc="-175" dirty="0" smtClean="0">
                <a:latin typeface="Trebuchet MS"/>
                <a:cs typeface="Trebuchet MS"/>
              </a:rPr>
              <a:t>(Boundary Visualizer</a:t>
            </a:r>
            <a:r>
              <a:rPr lang="zh-TW" altLang="en-US" sz="2400" b="1" i="1" spc="-175" dirty="0" smtClean="0">
                <a:latin typeface="Trebuchet MS"/>
                <a:cs typeface="Trebuchet MS"/>
              </a:rPr>
              <a:t>的功能：用於標示決策分界線</a:t>
            </a:r>
            <a:r>
              <a:rPr lang="en-US" altLang="zh-TW" sz="2400" b="1" i="1" spc="-175" dirty="0" smtClean="0">
                <a:latin typeface="Trebuchet MS"/>
                <a:cs typeface="Trebuchet MS"/>
              </a:rPr>
              <a:t>)</a:t>
            </a:r>
            <a:endParaRPr sz="2400" i="1" dirty="0" smtClean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33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開啟檔案</a:t>
            </a:r>
            <a:r>
              <a:rPr sz="2400" b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iris.2D.arff</a:t>
            </a:r>
            <a:r>
              <a:rPr lang="zh-TW" altLang="en-US" sz="2400" spc="-160" dirty="0" smtClean="0">
                <a:latin typeface="Trebuchet MS"/>
                <a:cs typeface="Trebuchet MS"/>
              </a:rPr>
              <a:t>，一個</a:t>
            </a:r>
            <a:r>
              <a:rPr sz="2400" spc="-20" dirty="0" smtClean="0">
                <a:latin typeface="Trebuchet MS"/>
                <a:cs typeface="Trebuchet MS"/>
              </a:rPr>
              <a:t>2D</a:t>
            </a:r>
            <a:r>
              <a:rPr lang="zh-TW" altLang="en-US" sz="2400" spc="-20" dirty="0" smtClean="0">
                <a:latin typeface="Trebuchet MS"/>
                <a:cs typeface="Trebuchet MS"/>
              </a:rPr>
              <a:t>資料集</a:t>
            </a:r>
            <a:endParaRPr sz="2400" dirty="0" smtClean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25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sz="2000" i="1" spc="-110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110" dirty="0" smtClean="0">
                <a:latin typeface="Trebuchet MS"/>
                <a:cs typeface="Trebuchet MS"/>
              </a:rPr>
              <a:t>你也可以用</a:t>
            </a:r>
            <a:r>
              <a:rPr lang="en-US" altLang="zh-TW" sz="2000" i="1" spc="-110" dirty="0" err="1" smtClean="0">
                <a:latin typeface="Trebuchet MS"/>
                <a:cs typeface="Trebuchet MS"/>
              </a:rPr>
              <a:t>iris.arff</a:t>
            </a:r>
            <a:r>
              <a:rPr lang="zh-TW" altLang="en-US" sz="2000" i="1" spc="-110" dirty="0" smtClean="0">
                <a:latin typeface="Trebuchet MS"/>
                <a:cs typeface="Trebuchet MS"/>
              </a:rPr>
              <a:t>自己移除</a:t>
            </a:r>
            <a:r>
              <a:rPr sz="2000" i="1" spc="-10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sepallength</a:t>
            </a:r>
            <a:r>
              <a:rPr lang="zh-TW" altLang="en-US" sz="2000" i="1" spc="-100" dirty="0">
                <a:latin typeface="Trebuchet MS"/>
                <a:cs typeface="Trebuchet MS"/>
              </a:rPr>
              <a:t>和</a:t>
            </a:r>
            <a:r>
              <a:rPr sz="2000" i="1" spc="-10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sepalwidth</a:t>
            </a:r>
            <a:r>
              <a:rPr sz="2000" i="1" spc="-434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000" i="1" spc="-125" dirty="0" smtClean="0">
                <a:latin typeface="Trebuchet MS"/>
                <a:cs typeface="Trebuchet MS"/>
              </a:rPr>
              <a:t>屬性來得到這個檔案</a:t>
            </a:r>
            <a:r>
              <a:rPr sz="2000" i="1" spc="-125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100" dirty="0">
                <a:latin typeface="Trebuchet MS"/>
                <a:cs typeface="Trebuchet MS"/>
              </a:rPr>
              <a:t>Weka </a:t>
            </a:r>
            <a:r>
              <a:rPr sz="2400" spc="-65" dirty="0">
                <a:latin typeface="Trebuchet MS"/>
                <a:cs typeface="Trebuchet MS"/>
              </a:rPr>
              <a:t>GUI </a:t>
            </a:r>
            <a:r>
              <a:rPr sz="2400" spc="-100" dirty="0">
                <a:latin typeface="Trebuchet MS"/>
                <a:cs typeface="Trebuchet MS"/>
              </a:rPr>
              <a:t>Chooser:</a:t>
            </a:r>
            <a:r>
              <a:rPr sz="2400" spc="-409" dirty="0">
                <a:latin typeface="Trebuchet MS"/>
                <a:cs typeface="Trebuchet MS"/>
              </a:rPr>
              <a:t> </a:t>
            </a:r>
            <a:r>
              <a:rPr sz="2400" b="1" spc="-135" dirty="0" smtClean="0">
                <a:solidFill>
                  <a:srgbClr val="FF0000"/>
                </a:solidFill>
                <a:latin typeface="Trebuchet MS"/>
                <a:cs typeface="Trebuchet MS"/>
              </a:rPr>
              <a:t>Visualization&gt;</a:t>
            </a:r>
            <a:r>
              <a:rPr sz="2400" b="1" spc="-13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BoundaryVisualizer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400" i="1" spc="-100" dirty="0" smtClean="0">
                <a:latin typeface="Trebuchet MS"/>
                <a:cs typeface="Trebuchet MS"/>
              </a:rPr>
              <a:t>開啟</a:t>
            </a:r>
            <a:r>
              <a:rPr lang="zh-TW" altLang="en-US" sz="2400" i="1" spc="-100" dirty="0">
                <a:latin typeface="Trebuchet MS"/>
                <a:cs typeface="Trebuchet MS"/>
              </a:rPr>
              <a:t>檔案</a:t>
            </a:r>
            <a:r>
              <a:rPr sz="2400" i="1" spc="-175" dirty="0" smtClean="0">
                <a:latin typeface="Trebuchet MS"/>
                <a:cs typeface="Trebuchet MS"/>
              </a:rPr>
              <a:t> </a:t>
            </a:r>
            <a:r>
              <a:rPr sz="2400" i="1" spc="-160" dirty="0">
                <a:solidFill>
                  <a:srgbClr val="FF0000"/>
                </a:solidFill>
                <a:latin typeface="Trebuchet MS"/>
                <a:cs typeface="Trebuchet MS"/>
              </a:rPr>
              <a:t>iris.2D.arff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400" i="1" spc="-135" dirty="0" smtClean="0">
                <a:latin typeface="Trebuchet MS"/>
                <a:cs typeface="Trebuchet MS"/>
              </a:rPr>
              <a:t>注意</a:t>
            </a:r>
            <a:r>
              <a:rPr sz="2400" i="1" spc="-135" dirty="0" smtClean="0">
                <a:latin typeface="Trebuchet MS"/>
                <a:cs typeface="Trebuchet MS"/>
              </a:rPr>
              <a:t>: </a:t>
            </a:r>
            <a:r>
              <a:rPr sz="2400" i="1" spc="-135" dirty="0" err="1" smtClean="0">
                <a:latin typeface="Trebuchet MS"/>
                <a:cs typeface="Trebuchet MS"/>
              </a:rPr>
              <a:t>petallength</a:t>
            </a:r>
            <a:r>
              <a:rPr lang="zh-TW" altLang="en-US" sz="2400" i="1" spc="-135" dirty="0">
                <a:latin typeface="Trebuchet MS"/>
                <a:cs typeface="Trebuchet MS"/>
              </a:rPr>
              <a:t>在</a:t>
            </a:r>
            <a:r>
              <a:rPr sz="2400" i="1" spc="-190" dirty="0" smtClean="0">
                <a:latin typeface="Trebuchet MS"/>
                <a:cs typeface="Trebuchet MS"/>
              </a:rPr>
              <a:t>X</a:t>
            </a:r>
            <a:r>
              <a:rPr lang="zh-TW" altLang="en-US" sz="2400" i="1" spc="-190" dirty="0" smtClean="0">
                <a:latin typeface="Trebuchet MS"/>
                <a:cs typeface="Trebuchet MS"/>
              </a:rPr>
              <a:t>軸，</a:t>
            </a:r>
            <a:r>
              <a:rPr sz="2400" i="1" spc="-145" dirty="0" err="1" smtClean="0">
                <a:latin typeface="Trebuchet MS"/>
                <a:cs typeface="Trebuchet MS"/>
              </a:rPr>
              <a:t>petalwidth</a:t>
            </a:r>
            <a:r>
              <a:rPr lang="zh-TW" altLang="en-US" sz="2400" i="1" spc="-145" dirty="0" smtClean="0">
                <a:latin typeface="Trebuchet MS"/>
                <a:cs typeface="Trebuchet MS"/>
              </a:rPr>
              <a:t>在</a:t>
            </a:r>
            <a:r>
              <a:rPr sz="2400" i="1" spc="-200" dirty="0" smtClean="0">
                <a:latin typeface="Trebuchet MS"/>
                <a:cs typeface="Trebuchet MS"/>
              </a:rPr>
              <a:t>Y</a:t>
            </a:r>
            <a:r>
              <a:rPr lang="zh-TW" altLang="en-US" sz="2400" i="1" spc="-200" dirty="0" smtClean="0">
                <a:latin typeface="Trebuchet MS"/>
                <a:cs typeface="Trebuchet MS"/>
              </a:rPr>
              <a:t>軸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400" i="1" spc="-90" dirty="0" smtClean="0">
                <a:latin typeface="Trebuchet MS"/>
                <a:cs typeface="Trebuchet MS"/>
              </a:rPr>
              <a:t>在</a:t>
            </a:r>
            <a:r>
              <a:rPr lang="en-US" altLang="zh-TW" sz="2400" i="1" spc="-90" dirty="0" smtClean="0">
                <a:latin typeface="Trebuchet MS"/>
                <a:cs typeface="Trebuchet MS"/>
              </a:rPr>
              <a:t>Classify</a:t>
            </a:r>
            <a:r>
              <a:rPr lang="zh-TW" altLang="en-US" sz="2400" i="1" spc="-90" dirty="0" smtClean="0">
                <a:latin typeface="Trebuchet MS"/>
                <a:cs typeface="Trebuchet MS"/>
              </a:rPr>
              <a:t>介面選擇</a:t>
            </a:r>
            <a:r>
              <a:rPr sz="2400" i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i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i="1" spc="-114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OneR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495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400" i="1" spc="-120" dirty="0" smtClean="0">
                <a:latin typeface="Trebuchet MS"/>
                <a:cs typeface="Trebuchet MS"/>
              </a:rPr>
              <a:t>勾</a:t>
            </a:r>
            <a:r>
              <a:rPr lang="zh-TW" altLang="en-US" sz="2400" i="1" spc="-120" dirty="0">
                <a:latin typeface="Trebuchet MS"/>
                <a:cs typeface="Trebuchet MS"/>
              </a:rPr>
              <a:t>選</a:t>
            </a:r>
            <a:r>
              <a:rPr sz="2400" i="1" spc="-120" dirty="0" smtClean="0">
                <a:latin typeface="Trebuchet MS"/>
                <a:cs typeface="Trebuchet MS"/>
              </a:rPr>
              <a:t> </a:t>
            </a:r>
            <a:r>
              <a:rPr sz="2400" i="1" spc="-140" dirty="0">
                <a:solidFill>
                  <a:srgbClr val="FF0000"/>
                </a:solidFill>
                <a:latin typeface="Trebuchet MS"/>
                <a:cs typeface="Trebuchet MS"/>
              </a:rPr>
              <a:t>Plot </a:t>
            </a:r>
            <a:r>
              <a:rPr sz="2400" i="1" spc="-114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sz="2400" i="1" spc="-30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i="1" spc="-105" dirty="0">
                <a:solidFill>
                  <a:srgbClr val="FF0000"/>
                </a:solidFill>
                <a:latin typeface="Trebuchet MS"/>
                <a:cs typeface="Trebuchet MS"/>
              </a:rPr>
              <a:t>data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5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400" i="1" spc="-155" dirty="0" smtClean="0">
                <a:latin typeface="Trebuchet MS"/>
                <a:cs typeface="Trebuchet MS"/>
              </a:rPr>
              <a:t>左鍵點擊</a:t>
            </a:r>
            <a:r>
              <a:rPr sz="2400" i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Start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400" i="1" spc="-135" dirty="0" smtClean="0">
                <a:latin typeface="Trebuchet MS"/>
                <a:cs typeface="Trebuchet MS"/>
              </a:rPr>
              <a:t>在</a:t>
            </a:r>
            <a:r>
              <a:rPr sz="2400" i="1" spc="-185" dirty="0" smtClean="0">
                <a:latin typeface="Trebuchet MS"/>
                <a:cs typeface="Trebuchet MS"/>
              </a:rPr>
              <a:t>Explorer</a:t>
            </a:r>
            <a:r>
              <a:rPr lang="zh-TW" altLang="en-US" sz="2400" i="1" spc="-185" dirty="0" smtClean="0">
                <a:latin typeface="Trebuchet MS"/>
                <a:cs typeface="Trebuchet MS"/>
              </a:rPr>
              <a:t>中，檢驗</a:t>
            </a:r>
            <a:r>
              <a:rPr sz="2400" i="1" spc="-140" dirty="0" err="1" smtClean="0">
                <a:latin typeface="Trebuchet MS"/>
                <a:cs typeface="Trebuchet MS"/>
              </a:rPr>
              <a:t>OneR</a:t>
            </a:r>
            <a:r>
              <a:rPr lang="zh-TW" altLang="en-US" sz="2400" i="1" spc="-140" dirty="0" smtClean="0">
                <a:latin typeface="Trebuchet MS"/>
                <a:cs typeface="Trebuchet MS"/>
              </a:rPr>
              <a:t>的規則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2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(</a:t>
            </a:r>
            <a:r>
              <a:rPr lang="zh-TW" altLang="en-US" sz="2800" b="1" spc="-175" dirty="0">
                <a:latin typeface="Trebuchet MS"/>
                <a:cs typeface="Trebuchet MS"/>
              </a:rPr>
              <a:t>圖中視覺圖形為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上一運行結果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)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07518"/>
            <a:ext cx="5356859" cy="6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50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720598"/>
            <a:ext cx="5338618" cy="3524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i="1" spc="-175" dirty="0">
                <a:latin typeface="Trebuchet MS"/>
                <a:cs typeface="Trebuchet MS"/>
              </a:rPr>
              <a:t>結果討論</a:t>
            </a:r>
            <a:endParaRPr lang="en-US" altLang="zh-TW" sz="2800" b="1" i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TW" sz="2800" b="1" spc="-175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altLang="zh-TW" sz="2800" b="1" dirty="0" err="1">
                <a:latin typeface="Trebuchet MS"/>
                <a:cs typeface="Trebuchet MS"/>
              </a:rPr>
              <a:t>NaiveBayes</a:t>
            </a:r>
            <a:r>
              <a:rPr lang="zh-TW" altLang="en-US" sz="2800" b="1" dirty="0" smtClean="0">
                <a:latin typeface="Trebuchet MS"/>
                <a:cs typeface="Trebuchet MS"/>
              </a:rPr>
              <a:t>認為某兩</a:t>
            </a:r>
            <a:r>
              <a:rPr lang="zh-TW" altLang="en-US" sz="2800" b="1" dirty="0">
                <a:latin typeface="Trebuchet MS"/>
                <a:cs typeface="Trebuchet MS"/>
              </a:rPr>
              <a:t>個屬性平等而獨立地參與決策</a:t>
            </a:r>
            <a:r>
              <a:rPr lang="zh-TW" altLang="en-US" sz="2800" b="1" dirty="0" smtClean="0">
                <a:latin typeface="Trebuchet MS"/>
                <a:cs typeface="Trebuchet MS"/>
              </a:rPr>
              <a:t>。</a:t>
            </a:r>
            <a:endParaRPr lang="en-US" altLang="zh-TW" sz="2800" b="1" dirty="0" smtClean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Trebuchet MS"/>
                <a:cs typeface="Trebuchet MS"/>
              </a:rPr>
              <a:t>圖中使用</a:t>
            </a:r>
            <a:r>
              <a:rPr lang="zh-TW" altLang="en-US" sz="2800" b="1" dirty="0">
                <a:latin typeface="Trebuchet MS"/>
                <a:cs typeface="Trebuchet MS"/>
              </a:rPr>
              <a:t>一個概率的棋盤格局，來</a:t>
            </a:r>
            <a:r>
              <a:rPr lang="zh-TW" altLang="en-US" sz="2800" b="1" dirty="0" smtClean="0">
                <a:latin typeface="Trebuchet MS"/>
                <a:cs typeface="Trebuchet MS"/>
              </a:rPr>
              <a:t>將屬性們的概率兩兩相乘。</a:t>
            </a:r>
            <a:endParaRPr lang="en-US" altLang="zh-TW" sz="2800" b="1" dirty="0" smtClean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altLang="zh-TW" sz="2800" b="1" spc="-175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複習：還記得這個公式嗎？</a:t>
            </a:r>
            <a:endParaRPr lang="en-US" altLang="zh-TW" sz="2800" b="1" spc="-175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200"/>
            <a:ext cx="5791200" cy="67529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343400"/>
            <a:ext cx="4758285" cy="6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8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3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en-US" altLang="zh-TW" sz="2800" b="1" spc="-175" dirty="0">
                <a:latin typeface="Trebuchet MS"/>
                <a:cs typeface="Trebuchet MS"/>
              </a:rPr>
              <a:t>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BoundaryVisualizer</a:t>
            </a:r>
            <a:r>
              <a:rPr lang="zh-TW" altLang="en-US" sz="2800" b="1" spc="-175" dirty="0">
                <a:latin typeface="Trebuchet MS"/>
                <a:cs typeface="Trebuchet MS"/>
              </a:rPr>
              <a:t>視窗中點擊</a:t>
            </a:r>
            <a:r>
              <a:rPr lang="en-US" altLang="zh-TW" sz="2800" b="1" spc="-175" dirty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鈕，在出現的選單中左鍵單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75" dirty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65451"/>
            <a:ext cx="6124742" cy="3352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332327"/>
            <a:ext cx="5410200" cy="545724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86400" y="3352800"/>
            <a:ext cx="1828800" cy="10668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483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14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96" y="152400"/>
            <a:ext cx="5574324" cy="64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56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424296" y="1447800"/>
            <a:ext cx="5795818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得到了右圖</a:t>
            </a:r>
            <a:r>
              <a:rPr lang="zh-TW" altLang="en-US" sz="2800" b="1" spc="-175" dirty="0">
                <a:latin typeface="Trebuchet MS"/>
                <a:cs typeface="Trebuchet MS"/>
              </a:rPr>
              <a:t>的結果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接著我們要對照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r>
              <a:rPr lang="zh-TW" altLang="en-US" sz="2800" b="1" spc="-175" dirty="0">
                <a:latin typeface="Trebuchet MS"/>
                <a:cs typeface="Trebuchet MS"/>
              </a:rPr>
              <a:t>中的處理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結果。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76200"/>
            <a:ext cx="5715000" cy="66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3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介面，左鍵單擊上方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鈕，在彈出的視窗中選擇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24000"/>
            <a:ext cx="4191000" cy="486820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000"/>
            <a:ext cx="5257800" cy="530352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060950" y="4175760"/>
            <a:ext cx="1447800" cy="993229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57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接著點擊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</a:t>
            </a:r>
            <a:r>
              <a:rPr lang="zh-TW" altLang="en-US" sz="2800" b="1" spc="-175" dirty="0">
                <a:latin typeface="Trebuchet MS"/>
                <a:cs typeface="Trebuchet MS"/>
              </a:rPr>
              <a:t>行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28600"/>
            <a:ext cx="4114800" cy="60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91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2876378"/>
            <a:ext cx="343361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先以花瓣寬分支，如果</a:t>
            </a:r>
            <a:r>
              <a:rPr lang="zh-TW" altLang="en-US" sz="2800" b="1" spc="-175" dirty="0">
                <a:latin typeface="Trebuchet MS"/>
                <a:cs typeface="Trebuchet MS"/>
              </a:rPr>
              <a:t>值小於</a:t>
            </a:r>
            <a:r>
              <a:rPr lang="en-US" altLang="zh-TW" sz="2800" b="1" spc="-175" dirty="0">
                <a:latin typeface="Trebuchet MS"/>
                <a:cs typeface="Trebuchet MS"/>
              </a:rPr>
              <a:t>0.6</a:t>
            </a:r>
            <a:r>
              <a:rPr lang="zh-TW" altLang="en-US" sz="2800" b="1" spc="-175" dirty="0">
                <a:latin typeface="Trebuchet MS"/>
                <a:cs typeface="Trebuchet MS"/>
              </a:rPr>
              <a:t>，就是鳶尾花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setosa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07518"/>
            <a:ext cx="7696200" cy="65738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86600" y="4572000"/>
            <a:ext cx="4191000" cy="144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086600" y="4572000"/>
            <a:ext cx="41910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325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2445490"/>
            <a:ext cx="343361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再</a:t>
            </a:r>
            <a:r>
              <a:rPr lang="zh-TW" altLang="en-US" sz="2800" b="1" spc="-175" dirty="0">
                <a:latin typeface="Trebuchet MS"/>
                <a:cs typeface="Trebuchet MS"/>
              </a:rPr>
              <a:t>以花瓣寬分支，如果值大於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1.7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，就是</a:t>
            </a:r>
            <a:r>
              <a:rPr lang="zh-TW" altLang="en-US" sz="2800" b="1" spc="-175" dirty="0">
                <a:latin typeface="Trebuchet MS"/>
                <a:cs typeface="Trebuchet MS"/>
              </a:rPr>
              <a:t>鳶尾花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virginica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07518"/>
            <a:ext cx="7696200" cy="65738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15200" y="4953000"/>
            <a:ext cx="3886200" cy="1066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315200" y="5791200"/>
            <a:ext cx="38862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248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304800" y="2362200"/>
            <a:ext cx="381461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再以</a:t>
            </a:r>
            <a:r>
              <a:rPr lang="zh-TW" altLang="en-US" sz="2800" b="1" spc="-175" dirty="0">
                <a:latin typeface="Trebuchet MS"/>
                <a:cs typeface="Trebuchet MS"/>
              </a:rPr>
              <a:t>花瓣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長分支，如果值小</a:t>
            </a:r>
            <a:r>
              <a:rPr lang="zh-TW" altLang="en-US" sz="2800" b="1" spc="-175" dirty="0">
                <a:latin typeface="Trebuchet MS"/>
                <a:cs typeface="Trebuchet MS"/>
              </a:rPr>
              <a:t>於等於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4.9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</a:t>
            </a:r>
            <a:r>
              <a:rPr lang="zh-TW" altLang="en-US" sz="2800" b="1" spc="-175" dirty="0">
                <a:latin typeface="Trebuchet MS"/>
                <a:cs typeface="Trebuchet MS"/>
              </a:rPr>
              <a:t>就是鳶尾花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versicolor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07518"/>
            <a:ext cx="7696200" cy="65738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5105400"/>
            <a:ext cx="36576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620000" y="5114636"/>
            <a:ext cx="3657600" cy="187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82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25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304800" y="2362200"/>
            <a:ext cx="3814618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最後以花瓣寬分支，如果值小</a:t>
            </a:r>
            <a:r>
              <a:rPr lang="zh-TW" altLang="en-US" sz="2800" b="1" spc="-175" dirty="0">
                <a:latin typeface="Trebuchet MS"/>
                <a:cs typeface="Trebuchet MS"/>
              </a:rPr>
              <a:t>於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等於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1.5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</a:t>
            </a:r>
            <a:r>
              <a:rPr lang="zh-TW" altLang="en-US" sz="2800" b="1" spc="-175" dirty="0">
                <a:latin typeface="Trebuchet MS"/>
                <a:cs typeface="Trebuchet MS"/>
              </a:rPr>
              <a:t>就是鳶尾花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virginica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；大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1.5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則是鳶尾花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versicolor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07518"/>
            <a:ext cx="7696200" cy="65738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5451762"/>
            <a:ext cx="3657600" cy="339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620000" y="5451763"/>
            <a:ext cx="3657600" cy="187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035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207518"/>
            <a:ext cx="5560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4.1 </a:t>
            </a:r>
            <a:r>
              <a:rPr lang="zh-TW" altLang="en-US" spc="-200" dirty="0"/>
              <a:t>分類邊界 </a:t>
            </a:r>
            <a:r>
              <a:rPr lang="en-US" altLang="zh-TW" spc="-200" dirty="0"/>
              <a:t>–</a:t>
            </a:r>
            <a:r>
              <a:rPr lang="zh-TW" altLang="en-US" spc="-200" dirty="0"/>
              <a:t> 成果探討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304800" y="4027145"/>
            <a:ext cx="5795818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solidFill>
                  <a:schemeClr val="accent1"/>
                </a:solidFill>
                <a:latin typeface="Trebuchet MS"/>
                <a:cs typeface="Trebuchet MS"/>
              </a:rPr>
              <a:t>就是圖表中的此線！</a:t>
            </a:r>
            <a:endParaRPr lang="en-US" altLang="zh-TW" sz="2800" b="1" spc="-175" dirty="0" smtClean="0">
              <a:solidFill>
                <a:schemeClr val="accent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>
                <a:latin typeface="Trebuchet MS"/>
                <a:cs typeface="Trebuchet MS"/>
              </a:rPr>
              <a:t>豎軸表示花瓣寬</a:t>
            </a:r>
            <a:r>
              <a:rPr lang="zh-TW" altLang="en-US" sz="2800" dirty="0" smtClean="0">
                <a:latin typeface="Trebuchet MS"/>
                <a:cs typeface="Trebuchet MS"/>
              </a:rPr>
              <a:t>。</a:t>
            </a:r>
            <a:endParaRPr lang="en-US" altLang="zh-TW" sz="280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如果</a:t>
            </a:r>
            <a:r>
              <a:rPr lang="zh-TW" altLang="en-US" sz="2800" dirty="0">
                <a:latin typeface="Trebuchet MS"/>
                <a:cs typeface="Trebuchet MS"/>
              </a:rPr>
              <a:t>小於這個值，就是鳶尾花</a:t>
            </a:r>
            <a:r>
              <a:rPr lang="en-US" altLang="zh-TW" sz="2800" dirty="0" err="1">
                <a:latin typeface="Trebuchet MS"/>
                <a:cs typeface="Trebuchet MS"/>
              </a:rPr>
              <a:t>setosa</a:t>
            </a:r>
            <a:r>
              <a:rPr lang="zh-TW" altLang="en-US" sz="2800" dirty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5032" r="1332" b="1015"/>
          <a:stretch/>
        </p:blipFill>
        <p:spPr>
          <a:xfrm>
            <a:off x="6477000" y="152400"/>
            <a:ext cx="5638800" cy="4952999"/>
          </a:xfrm>
          <a:prstGeom prst="rect">
            <a:avLst/>
          </a:prstGeom>
        </p:spPr>
      </p:pic>
      <p:cxnSp>
        <p:nvCxnSpPr>
          <p:cNvPr id="16" name="肘形接點 15"/>
          <p:cNvCxnSpPr/>
          <p:nvPr/>
        </p:nvCxnSpPr>
        <p:spPr>
          <a:xfrm flipV="1">
            <a:off x="3202709" y="609600"/>
            <a:ext cx="6093691" cy="4191000"/>
          </a:xfrm>
          <a:prstGeom prst="bentConnector3">
            <a:avLst>
              <a:gd name="adj1" fmla="val 29083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296400" y="457200"/>
            <a:ext cx="1295400" cy="3048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189" y="5202683"/>
            <a:ext cx="4534611" cy="1626546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 flipH="1">
            <a:off x="3429000" y="4267200"/>
            <a:ext cx="6858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3"/>
          <p:cNvSpPr txBox="1"/>
          <p:nvPr/>
        </p:nvSpPr>
        <p:spPr>
          <a:xfrm>
            <a:off x="6458527" y="5285625"/>
            <a:ext cx="12053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對照</a:t>
            </a:r>
            <a:r>
              <a:rPr lang="zh-TW" altLang="en-US" sz="2800" b="1" spc="-175" dirty="0">
                <a:solidFill>
                  <a:srgbClr val="FF0000"/>
                </a:solidFill>
                <a:latin typeface="Trebuchet MS"/>
                <a:cs typeface="Trebuchet MS"/>
              </a:rPr>
              <a:t>：</a:t>
            </a:r>
            <a:endParaRPr sz="28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1234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331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4.1 </a:t>
            </a:r>
            <a:r>
              <a:rPr lang="zh-TW" altLang="en-US" spc="-200" dirty="0"/>
              <a:t>分類邊界 </a:t>
            </a:r>
            <a:r>
              <a:rPr lang="en-US" altLang="zh-TW" spc="-200" dirty="0"/>
              <a:t>–</a:t>
            </a:r>
            <a:r>
              <a:rPr lang="zh-TW" altLang="en-US" spc="-200" dirty="0"/>
              <a:t> 成果探討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299951" y="2704954"/>
            <a:ext cx="5795818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solidFill>
                  <a:schemeClr val="tx2"/>
                </a:solidFill>
                <a:latin typeface="Trebuchet MS"/>
                <a:cs typeface="Trebuchet MS"/>
              </a:rPr>
              <a:t>同樣以</a:t>
            </a:r>
            <a:r>
              <a:rPr lang="en-US" altLang="zh-TW" sz="2800" b="1" spc="-175" dirty="0" smtClean="0">
                <a:solidFill>
                  <a:schemeClr val="tx2"/>
                </a:solidFill>
                <a:latin typeface="Trebuchet MS"/>
                <a:cs typeface="Trebuchet MS"/>
              </a:rPr>
              <a:t>y</a:t>
            </a:r>
            <a:r>
              <a:rPr lang="zh-TW" altLang="en-US" sz="2800" b="1" spc="-175" dirty="0" smtClean="0">
                <a:solidFill>
                  <a:schemeClr val="tx2"/>
                </a:solidFill>
                <a:latin typeface="Trebuchet MS"/>
                <a:cs typeface="Trebuchet MS"/>
              </a:rPr>
              <a:t>軸</a:t>
            </a:r>
            <a:r>
              <a:rPr lang="en-US" altLang="zh-TW" sz="2800" b="1" spc="-175" dirty="0" smtClean="0">
                <a:solidFill>
                  <a:schemeClr val="tx2"/>
                </a:solidFill>
                <a:latin typeface="Trebuchet MS"/>
                <a:cs typeface="Trebuchet MS"/>
              </a:rPr>
              <a:t>(</a:t>
            </a:r>
            <a:r>
              <a:rPr lang="zh-TW" altLang="en-US" sz="2800" b="1" spc="-175" dirty="0" smtClean="0">
                <a:solidFill>
                  <a:schemeClr val="tx2"/>
                </a:solidFill>
                <a:latin typeface="Trebuchet MS"/>
                <a:cs typeface="Trebuchet MS"/>
              </a:rPr>
              <a:t>花瓣寬</a:t>
            </a:r>
            <a:r>
              <a:rPr lang="en-US" altLang="zh-TW" sz="2800" b="1" spc="-175" dirty="0" smtClean="0">
                <a:solidFill>
                  <a:schemeClr val="tx2"/>
                </a:solidFill>
                <a:latin typeface="Trebuchet MS"/>
                <a:cs typeface="Trebuchet MS"/>
              </a:rPr>
              <a:t>)</a:t>
            </a:r>
            <a:r>
              <a:rPr lang="zh-TW" altLang="en-US" sz="2800" b="1" spc="-175" dirty="0" smtClean="0">
                <a:solidFill>
                  <a:schemeClr val="tx2"/>
                </a:solidFill>
                <a:latin typeface="Trebuchet MS"/>
                <a:cs typeface="Trebuchet MS"/>
              </a:rPr>
              <a:t>解說此線：</a:t>
            </a:r>
            <a:endParaRPr lang="en-US" altLang="zh-TW" sz="2800" b="1" spc="-175" dirty="0" smtClean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solidFill>
                  <a:schemeClr val="tx2"/>
                </a:solidFill>
                <a:latin typeface="Trebuchet MS"/>
                <a:cs typeface="Trebuchet MS"/>
              </a:rPr>
              <a:t>如果大於這個值，就是鳶尾花</a:t>
            </a:r>
            <a:r>
              <a:rPr lang="en-US" altLang="zh-TW" sz="2800" b="1" spc="-175" dirty="0" err="1" smtClean="0">
                <a:solidFill>
                  <a:schemeClr val="tx2"/>
                </a:solidFill>
                <a:latin typeface="Trebuchet MS"/>
                <a:cs typeface="Trebuchet MS"/>
              </a:rPr>
              <a:t>virginica</a:t>
            </a:r>
            <a:r>
              <a:rPr lang="zh-TW" altLang="en-US" sz="2800" b="1" spc="-175" dirty="0" smtClean="0">
                <a:solidFill>
                  <a:schemeClr val="tx2"/>
                </a:solidFill>
                <a:latin typeface="Trebuchet MS"/>
                <a:cs typeface="Trebuchet MS"/>
              </a:rPr>
              <a:t>。</a:t>
            </a:r>
            <a:endParaRPr sz="2800" dirty="0" smtClean="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5032" r="1332" b="1015"/>
          <a:stretch/>
        </p:blipFill>
        <p:spPr>
          <a:xfrm>
            <a:off x="6245860" y="1104754"/>
            <a:ext cx="5638800" cy="4952999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 flipH="1">
            <a:off x="149860" y="3695554"/>
            <a:ext cx="9906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3"/>
          <p:cNvSpPr txBox="1"/>
          <p:nvPr/>
        </p:nvSpPr>
        <p:spPr>
          <a:xfrm>
            <a:off x="299951" y="3820041"/>
            <a:ext cx="12053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對照</a:t>
            </a:r>
            <a:r>
              <a:rPr lang="zh-TW" altLang="en-US" sz="2800" b="1" spc="-175" dirty="0">
                <a:solidFill>
                  <a:srgbClr val="FF0000"/>
                </a:solidFill>
                <a:latin typeface="Trebuchet MS"/>
                <a:cs typeface="Trebuchet MS"/>
              </a:rPr>
              <a:t>：</a:t>
            </a:r>
            <a:endParaRPr sz="28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51" y="4388237"/>
            <a:ext cx="5487506" cy="18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87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6245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4.1 </a:t>
            </a:r>
            <a:r>
              <a:rPr lang="zh-TW" altLang="en-US" spc="-200" dirty="0"/>
              <a:t>分類邊界 </a:t>
            </a:r>
            <a:r>
              <a:rPr lang="en-US" altLang="zh-TW" spc="-200" dirty="0"/>
              <a:t>–</a:t>
            </a:r>
            <a:r>
              <a:rPr lang="zh-TW" altLang="en-US" spc="-200" dirty="0"/>
              <a:t> 成果探討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53704" y="837907"/>
            <a:ext cx="871889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如果</a:t>
            </a:r>
            <a:r>
              <a:rPr lang="zh-TW" altLang="en-US" sz="2800" b="1" spc="-175" dirty="0">
                <a:latin typeface="Trebuchet MS"/>
                <a:cs typeface="Trebuchet MS"/>
              </a:rPr>
              <a:t>在中間區域，我們以另一個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軸（</a:t>
            </a:r>
            <a:r>
              <a:rPr lang="zh-TW" altLang="en-US" sz="2800" b="1" spc="-175" dirty="0">
                <a:latin typeface="Trebuchet MS"/>
                <a:cs typeface="Trebuchet MS"/>
              </a:rPr>
              <a:t>花瓣長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）劃分。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5032" r="1332" b="1015"/>
          <a:stretch/>
        </p:blipFill>
        <p:spPr>
          <a:xfrm>
            <a:off x="449061" y="1842638"/>
            <a:ext cx="5638800" cy="4952999"/>
          </a:xfrm>
          <a:prstGeom prst="rect">
            <a:avLst/>
          </a:prstGeom>
        </p:spPr>
      </p:pic>
      <p:sp>
        <p:nvSpPr>
          <p:cNvPr id="12" name="object 3"/>
          <p:cNvSpPr txBox="1"/>
          <p:nvPr/>
        </p:nvSpPr>
        <p:spPr>
          <a:xfrm>
            <a:off x="6400800" y="4097281"/>
            <a:ext cx="12053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對照</a:t>
            </a:r>
            <a:r>
              <a:rPr lang="zh-TW" altLang="en-US" sz="2800" b="1" spc="-175" dirty="0">
                <a:solidFill>
                  <a:srgbClr val="FF0000"/>
                </a:solidFill>
                <a:latin typeface="Trebuchet MS"/>
                <a:cs typeface="Trebuchet MS"/>
              </a:rPr>
              <a:t>：</a:t>
            </a:r>
            <a:endParaRPr sz="28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84" y="4724400"/>
            <a:ext cx="5710989" cy="18952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62000" y="4343400"/>
            <a:ext cx="3581399" cy="17526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object 3"/>
          <p:cNvSpPr txBox="1"/>
          <p:nvPr/>
        </p:nvSpPr>
        <p:spPr>
          <a:xfrm>
            <a:off x="1143000" y="5674356"/>
            <a:ext cx="2209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000" b="1" spc="-175" dirty="0" smtClean="0">
                <a:latin typeface="Trebuchet MS"/>
                <a:cs typeface="Trebuchet MS"/>
              </a:rPr>
              <a:t>花瓣長 </a:t>
            </a:r>
            <a:r>
              <a:rPr lang="en-US" altLang="zh-TW" sz="2000" b="1" spc="-175" dirty="0" smtClean="0">
                <a:latin typeface="Trebuchet MS"/>
                <a:cs typeface="Trebuchet MS"/>
              </a:rPr>
              <a:t>&lt;=</a:t>
            </a:r>
            <a:r>
              <a:rPr lang="zh-TW" altLang="en-US" sz="20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000" b="1" spc="-175" dirty="0" smtClean="0">
                <a:latin typeface="Trebuchet MS"/>
                <a:cs typeface="Trebuchet MS"/>
              </a:rPr>
              <a:t>4.9</a:t>
            </a:r>
            <a:endParaRPr sz="2000" dirty="0" smtClean="0">
              <a:latin typeface="Trebuchet MS"/>
              <a:cs typeface="Trebuchet MS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3124200" y="5656911"/>
            <a:ext cx="22098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1600" b="1" spc="-175" dirty="0" smtClean="0">
                <a:solidFill>
                  <a:srgbClr val="FFFF00"/>
                </a:solidFill>
                <a:latin typeface="Trebuchet MS"/>
                <a:cs typeface="Trebuchet MS"/>
              </a:rPr>
              <a:t>花瓣長 </a:t>
            </a:r>
            <a:r>
              <a:rPr lang="en-US" altLang="zh-TW" sz="1600" b="1" spc="-175" dirty="0">
                <a:solidFill>
                  <a:srgbClr val="FFFF00"/>
                </a:solidFill>
                <a:latin typeface="Trebuchet MS"/>
                <a:cs typeface="Trebuchet MS"/>
              </a:rPr>
              <a:t>&gt;</a:t>
            </a:r>
            <a:r>
              <a:rPr lang="zh-TW" altLang="en-US" sz="1600" b="1" spc="-175" dirty="0" smtClean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lang="en-US" altLang="zh-TW" sz="1600" b="1" spc="-175" dirty="0" smtClean="0">
                <a:solidFill>
                  <a:srgbClr val="FFFF00"/>
                </a:solidFill>
                <a:latin typeface="Trebuchet MS"/>
                <a:cs typeface="Trebuchet MS"/>
              </a:rPr>
              <a:t>4.9</a:t>
            </a:r>
            <a:endParaRPr sz="1600" dirty="0" smtClean="0">
              <a:solidFill>
                <a:srgbClr val="FFFF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3427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39" y="207518"/>
            <a:ext cx="572631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4.1 </a:t>
            </a:r>
            <a:r>
              <a:rPr lang="zh-TW" altLang="en-US" spc="-200" dirty="0"/>
              <a:t>分類邊界 </a:t>
            </a:r>
            <a:r>
              <a:rPr lang="en-US" altLang="zh-TW" spc="-200" dirty="0"/>
              <a:t>–</a:t>
            </a:r>
            <a:r>
              <a:rPr lang="zh-TW" altLang="en-US" spc="-200" dirty="0"/>
              <a:t> 成果探討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53704" y="837907"/>
            <a:ext cx="871889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最後以花瓣</a:t>
            </a:r>
            <a:r>
              <a:rPr lang="zh-TW" altLang="en-US" sz="2800" b="1" spc="-175" dirty="0">
                <a:latin typeface="Trebuchet MS"/>
                <a:cs typeface="Trebuchet MS"/>
              </a:rPr>
              <a:t>寬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劃分。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5032" r="1332" b="1015"/>
          <a:stretch/>
        </p:blipFill>
        <p:spPr>
          <a:xfrm>
            <a:off x="449061" y="1842638"/>
            <a:ext cx="5638800" cy="4952999"/>
          </a:xfrm>
          <a:prstGeom prst="rect">
            <a:avLst/>
          </a:prstGeom>
        </p:spPr>
      </p:pic>
      <p:sp>
        <p:nvSpPr>
          <p:cNvPr id="12" name="object 3"/>
          <p:cNvSpPr txBox="1"/>
          <p:nvPr/>
        </p:nvSpPr>
        <p:spPr>
          <a:xfrm>
            <a:off x="6400800" y="4097281"/>
            <a:ext cx="12053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對照</a:t>
            </a:r>
            <a:r>
              <a:rPr lang="zh-TW" altLang="en-US" sz="2800" b="1" spc="-175" dirty="0">
                <a:solidFill>
                  <a:srgbClr val="FF0000"/>
                </a:solidFill>
                <a:latin typeface="Trebuchet MS"/>
                <a:cs typeface="Trebuchet MS"/>
              </a:rPr>
              <a:t>：</a:t>
            </a:r>
            <a:endParaRPr sz="28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71800" y="4343400"/>
            <a:ext cx="1371599" cy="17526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object 3"/>
          <p:cNvSpPr txBox="1"/>
          <p:nvPr/>
        </p:nvSpPr>
        <p:spPr>
          <a:xfrm>
            <a:off x="3124200" y="5674356"/>
            <a:ext cx="22098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1600" b="1" spc="-175" dirty="0" smtClean="0">
                <a:solidFill>
                  <a:srgbClr val="FFFF00"/>
                </a:solidFill>
                <a:latin typeface="Trebuchet MS"/>
                <a:cs typeface="Trebuchet MS"/>
              </a:rPr>
              <a:t>花瓣寬</a:t>
            </a:r>
            <a:r>
              <a:rPr lang="en-US" altLang="zh-TW" sz="1600" b="1" spc="-175" dirty="0" smtClean="0">
                <a:solidFill>
                  <a:srgbClr val="FFFF00"/>
                </a:solidFill>
                <a:latin typeface="Trebuchet MS"/>
                <a:cs typeface="Trebuchet MS"/>
              </a:rPr>
              <a:t>&lt;=1.5</a:t>
            </a:r>
            <a:endParaRPr sz="1600" dirty="0" smtClean="0">
              <a:solidFill>
                <a:srgbClr val="FFFF00"/>
              </a:solidFill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55" y="4721856"/>
            <a:ext cx="5641261" cy="1905000"/>
          </a:xfrm>
          <a:prstGeom prst="rect">
            <a:avLst/>
          </a:prstGeom>
        </p:spPr>
      </p:pic>
      <p:sp>
        <p:nvSpPr>
          <p:cNvPr id="13" name="object 3"/>
          <p:cNvSpPr txBox="1"/>
          <p:nvPr/>
        </p:nvSpPr>
        <p:spPr>
          <a:xfrm>
            <a:off x="3200400" y="4465355"/>
            <a:ext cx="22098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16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花瓣寬</a:t>
            </a:r>
            <a:r>
              <a:rPr lang="en-US" altLang="zh-TW" sz="16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&gt;1.5</a:t>
            </a:r>
            <a:endParaRPr sz="16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26750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現在試著更改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sz="2800" b="1" spc="-175" dirty="0" err="1" smtClean="0">
                <a:latin typeface="Trebuchet MS"/>
                <a:cs typeface="Trebuchet MS"/>
              </a:rPr>
              <a:t>minNumObj</a:t>
            </a:r>
            <a:r>
              <a:rPr lang="zh-TW" altLang="en-US" sz="2800" b="1" spc="-175" dirty="0">
                <a:latin typeface="Trebuchet MS"/>
                <a:cs typeface="Trebuchet MS"/>
              </a:rPr>
              <a:t>參數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：變更為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5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endParaRPr lang="en-US" sz="2800" b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BoundaryVisualizer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左鍵單擊圖中紅色方框處更改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配置。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7400"/>
            <a:ext cx="835062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9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304800" y="1540227"/>
            <a:ext cx="6324600" cy="2180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8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在彈出的視窗中將參數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minNumObj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的值設定成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5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，然後左鍵單擊下方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/>
            </a:r>
            <a:br>
              <a:rPr lang="en-US" altLang="zh-TW" sz="2800" b="1" spc="-175" dirty="0" smtClean="0">
                <a:latin typeface="Trebuchet MS"/>
                <a:cs typeface="Trebuchet MS"/>
              </a:rPr>
            </a:br>
            <a:r>
              <a:rPr lang="en-US" altLang="zh-TW" sz="2800" b="1" spc="-175" dirty="0" smtClean="0">
                <a:latin typeface="Trebuchet MS"/>
                <a:cs typeface="Trebuchet MS"/>
              </a:rPr>
              <a:t/>
            </a:r>
            <a:br>
              <a:rPr lang="en-US" altLang="zh-TW" sz="2800" b="1" spc="-175" dirty="0" smtClean="0">
                <a:latin typeface="Trebuchet MS"/>
                <a:cs typeface="Trebuchet MS"/>
              </a:rPr>
            </a:br>
            <a:r>
              <a:rPr lang="zh-TW" altLang="en-US" sz="2800" b="1" spc="-175" dirty="0">
                <a:latin typeface="Trebuchet MS"/>
                <a:cs typeface="Trebuchet MS"/>
              </a:rPr>
              <a:t>複習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：</a:t>
            </a:r>
            <a:r>
              <a:rPr lang="en-US" altLang="zh-TW" sz="2800" b="1" spc="-175" dirty="0">
                <a:latin typeface="Trebuchet MS"/>
                <a:cs typeface="Trebuchet MS"/>
              </a:rPr>
              <a:t> 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minNumObj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控制</a:t>
            </a:r>
            <a:r>
              <a:rPr lang="zh-TW" altLang="en-US" sz="2800" b="1" spc="-175" dirty="0">
                <a:latin typeface="Trebuchet MS"/>
                <a:cs typeface="Trebuchet MS"/>
              </a:rPr>
              <a:t>葉節點最小實例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數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dirty="0">
                <a:latin typeface="Trebuchet MS"/>
                <a:cs typeface="Trebuchet MS"/>
              </a:rPr>
              <a:t>如果</a:t>
            </a:r>
            <a:r>
              <a:rPr lang="zh-TW" altLang="en-US" sz="2800" b="1" dirty="0" smtClean="0">
                <a:latin typeface="Trebuchet MS"/>
                <a:cs typeface="Trebuchet MS"/>
              </a:rPr>
              <a:t>加大數值，</a:t>
            </a:r>
            <a:r>
              <a:rPr lang="zh-TW" altLang="en-US" sz="2800" b="1" dirty="0">
                <a:latin typeface="Trebuchet MS"/>
                <a:cs typeface="Trebuchet MS"/>
              </a:rPr>
              <a:t>會得到一個較簡單的樹</a:t>
            </a:r>
            <a:endParaRPr sz="2800" b="1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940" y="152400"/>
            <a:ext cx="4953000" cy="66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3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3" y="675609"/>
            <a:ext cx="549101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取消勾選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Plot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training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data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鈕運行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399" y="76200"/>
            <a:ext cx="5566843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31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6017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 </a:t>
            </a:r>
            <a:r>
              <a:rPr lang="en-US" altLang="zh-TW" sz="3200" spc="-200" dirty="0" smtClean="0"/>
              <a:t>–</a:t>
            </a:r>
            <a:r>
              <a:rPr lang="zh-TW" altLang="en-US" sz="3200" spc="-200" dirty="0" smtClean="0"/>
              <a:t> 成果探討</a:t>
            </a:r>
            <a:endParaRPr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07518"/>
            <a:ext cx="5531152" cy="64719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466"/>
          <a:stretch/>
        </p:blipFill>
        <p:spPr>
          <a:xfrm>
            <a:off x="195410" y="5631883"/>
            <a:ext cx="4266667" cy="1241918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152400" y="5257800"/>
            <a:ext cx="50292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Explorer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中更改參數後的</a:t>
            </a:r>
            <a:r>
              <a:rPr lang="zh-TW" altLang="en-US" sz="2000" b="1" spc="-175" dirty="0">
                <a:solidFill>
                  <a:srgbClr val="FF0000"/>
                </a:solidFill>
                <a:latin typeface="Trebuchet MS"/>
                <a:cs typeface="Trebuchet MS"/>
              </a:rPr>
              <a:t>規則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：</a:t>
            </a:r>
            <a:endParaRPr sz="2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0" y="3749601"/>
            <a:ext cx="4266667" cy="1504762"/>
          </a:xfrm>
          <a:prstGeom prst="rect">
            <a:avLst/>
          </a:prstGeom>
        </p:spPr>
      </p:pic>
      <p:sp>
        <p:nvSpPr>
          <p:cNvPr id="10" name="object 3"/>
          <p:cNvSpPr txBox="1"/>
          <p:nvPr/>
        </p:nvSpPr>
        <p:spPr>
          <a:xfrm>
            <a:off x="228599" y="3352800"/>
            <a:ext cx="464820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Explorer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中更</a:t>
            </a:r>
            <a:r>
              <a:rPr lang="zh-TW" altLang="en-US" sz="2000" b="1" spc="-175" dirty="0">
                <a:solidFill>
                  <a:srgbClr val="FF0000"/>
                </a:solidFill>
                <a:latin typeface="Trebuchet MS"/>
                <a:cs typeface="Trebuchet MS"/>
              </a:rPr>
              <a:t>改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參數前的規則：</a:t>
            </a:r>
            <a:endParaRPr sz="2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6800" y="4260283"/>
            <a:ext cx="3352800" cy="381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2" y="1063514"/>
            <a:ext cx="2428888" cy="2263282"/>
          </a:xfrm>
          <a:prstGeom prst="rect">
            <a:avLst/>
          </a:prstGeom>
        </p:spPr>
      </p:pic>
      <p:sp>
        <p:nvSpPr>
          <p:cNvPr id="13" name="object 3"/>
          <p:cNvSpPr txBox="1"/>
          <p:nvPr/>
        </p:nvSpPr>
        <p:spPr>
          <a:xfrm>
            <a:off x="230046" y="685800"/>
            <a:ext cx="464820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Explorer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中更</a:t>
            </a:r>
            <a:r>
              <a:rPr lang="zh-TW" altLang="en-US" sz="2000" b="1" spc="-175" dirty="0">
                <a:solidFill>
                  <a:srgbClr val="FF0000"/>
                </a:solidFill>
                <a:latin typeface="Trebuchet MS"/>
                <a:cs typeface="Trebuchet MS"/>
              </a:rPr>
              <a:t>改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參數前的圖形：</a:t>
            </a:r>
            <a:endParaRPr sz="2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7696200" y="2819400"/>
            <a:ext cx="518621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得到一棵更簡單的樹！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94839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20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再次以左</a:t>
            </a:r>
            <a:r>
              <a:rPr lang="zh-TW" altLang="en-US" sz="2800" b="1" spc="-175" dirty="0">
                <a:latin typeface="Trebuchet MS"/>
                <a:cs typeface="Trebuchet MS"/>
              </a:rPr>
              <a:t>鍵單擊圖中紅色方框處更改</a:t>
            </a:r>
            <a:r>
              <a:rPr lang="en-US" altLang="zh-TW" sz="2800" b="1" spc="-175" dirty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>
                <a:latin typeface="Trebuchet MS"/>
                <a:cs typeface="Trebuchet MS"/>
              </a:rPr>
              <a:t>配置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33600"/>
            <a:ext cx="816505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b="1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05" dirty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55" dirty="0" smtClean="0">
                <a:solidFill>
                  <a:srgbClr val="FF0000"/>
                </a:solidFill>
                <a:latin typeface="Trebuchet MS"/>
                <a:cs typeface="Trebuchet MS"/>
              </a:rPr>
              <a:t>iris.2D.arff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05000"/>
            <a:ext cx="6629400" cy="4728454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0480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781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564341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21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>
                <a:latin typeface="Trebuchet MS"/>
                <a:cs typeface="Trebuchet MS"/>
              </a:rPr>
              <a:t>在彈出的視窗中將參數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minNumObj</a:t>
            </a:r>
            <a:r>
              <a:rPr lang="zh-TW" altLang="en-US" sz="2800" b="1" spc="-175" dirty="0">
                <a:latin typeface="Trebuchet MS"/>
                <a:cs typeface="Trebuchet MS"/>
              </a:rPr>
              <a:t>的值設定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成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</a:t>
            </a:r>
            <a:r>
              <a:rPr lang="zh-TW" altLang="en-US" sz="2800" b="1" spc="-175" dirty="0">
                <a:latin typeface="Trebuchet MS"/>
                <a:cs typeface="Trebuchet MS"/>
              </a:rPr>
              <a:t>然後左鍵單擊下方</a:t>
            </a:r>
            <a:r>
              <a:rPr lang="en-US" altLang="zh-TW" sz="2800" b="1" spc="-175" dirty="0">
                <a:latin typeface="Trebuchet MS"/>
                <a:cs typeface="Trebuchet MS"/>
              </a:rPr>
              <a:t>OK</a:t>
            </a:r>
            <a:r>
              <a:rPr lang="zh-TW" altLang="en-US" sz="2800" b="1" spc="-175" dirty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0500"/>
            <a:ext cx="4267200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50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92788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22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鈕運行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6200"/>
            <a:ext cx="5715000" cy="66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08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483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4.1 </a:t>
            </a:r>
            <a:r>
              <a:rPr lang="zh-TW" altLang="en-US" spc="-200" dirty="0"/>
              <a:t>分類邊界 </a:t>
            </a:r>
            <a:r>
              <a:rPr lang="en-US" altLang="zh-TW" spc="-200" dirty="0"/>
              <a:t>–</a:t>
            </a:r>
            <a:r>
              <a:rPr lang="zh-TW" altLang="en-US" spc="-200" dirty="0"/>
              <a:t> 成果探討</a:t>
            </a:r>
            <a:endParaRPr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466"/>
          <a:stretch/>
        </p:blipFill>
        <p:spPr>
          <a:xfrm>
            <a:off x="238112" y="3759330"/>
            <a:ext cx="4266667" cy="1241918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152400" y="5257800"/>
            <a:ext cx="50292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Explorer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中更改參數值為</a:t>
            </a:r>
            <a:r>
              <a:rPr lang="en-US" altLang="zh-TW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10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的</a:t>
            </a:r>
            <a:r>
              <a:rPr lang="zh-TW" altLang="en-US" sz="2000" b="1" spc="-175" dirty="0">
                <a:solidFill>
                  <a:srgbClr val="FF0000"/>
                </a:solidFill>
                <a:latin typeface="Trebuchet MS"/>
                <a:cs typeface="Trebuchet MS"/>
              </a:rPr>
              <a:t>規則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：</a:t>
            </a:r>
            <a:endParaRPr sz="2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228599" y="3352800"/>
            <a:ext cx="464820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Explorer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中更</a:t>
            </a:r>
            <a:r>
              <a:rPr lang="zh-TW" altLang="en-US" sz="2000" b="1" spc="-175" dirty="0">
                <a:solidFill>
                  <a:srgbClr val="FF0000"/>
                </a:solidFill>
                <a:latin typeface="Trebuchet MS"/>
                <a:cs typeface="Trebuchet MS"/>
              </a:rPr>
              <a:t>改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參數值為</a:t>
            </a:r>
            <a:r>
              <a:rPr lang="en-US" altLang="zh-TW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5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的規則：</a:t>
            </a:r>
            <a:endParaRPr sz="2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000" y="4343400"/>
            <a:ext cx="3505200" cy="381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object 3"/>
          <p:cNvSpPr txBox="1"/>
          <p:nvPr/>
        </p:nvSpPr>
        <p:spPr>
          <a:xfrm>
            <a:off x="230046" y="685800"/>
            <a:ext cx="464820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Explorer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中更</a:t>
            </a:r>
            <a:r>
              <a:rPr lang="zh-TW" altLang="en-US" sz="2000" b="1" spc="-175" dirty="0">
                <a:solidFill>
                  <a:srgbClr val="FF0000"/>
                </a:solidFill>
                <a:latin typeface="Trebuchet MS"/>
                <a:cs typeface="Trebuchet MS"/>
              </a:rPr>
              <a:t>改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參數值為</a:t>
            </a:r>
            <a:r>
              <a:rPr lang="en-US" altLang="zh-TW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5</a:t>
            </a:r>
            <a:r>
              <a:rPr lang="zh-TW" altLang="en-US" sz="20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的圖形：</a:t>
            </a:r>
            <a:endParaRPr sz="2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5641280"/>
            <a:ext cx="4191001" cy="92312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518"/>
            <a:ext cx="5562600" cy="6509854"/>
          </a:xfrm>
          <a:prstGeom prst="rect">
            <a:avLst/>
          </a:prstGeom>
        </p:spPr>
      </p:pic>
      <p:sp>
        <p:nvSpPr>
          <p:cNvPr id="11" name="object 3"/>
          <p:cNvSpPr txBox="1"/>
          <p:nvPr/>
        </p:nvSpPr>
        <p:spPr>
          <a:xfrm>
            <a:off x="7005782" y="2895759"/>
            <a:ext cx="518621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得到一棵又更簡單的樹！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2" y="1097474"/>
            <a:ext cx="2428888" cy="22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76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0540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0" dirty="0"/>
              <a:t>4.1 </a:t>
            </a:r>
            <a:r>
              <a:rPr lang="zh-TW" altLang="en-US" spc="-235" dirty="0" smtClean="0"/>
              <a:t>分類邊界</a:t>
            </a:r>
            <a:endParaRPr spc="-195" dirty="0"/>
          </a:p>
        </p:txBody>
      </p:sp>
      <p:sp>
        <p:nvSpPr>
          <p:cNvPr id="4" name="object 4"/>
          <p:cNvSpPr txBox="1"/>
          <p:nvPr/>
        </p:nvSpPr>
        <p:spPr>
          <a:xfrm>
            <a:off x="1710146" y="1432347"/>
            <a:ext cx="9796054" cy="1992212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35" dirty="0">
                <a:latin typeface="Trebuchet MS"/>
                <a:cs typeface="Trebuchet MS"/>
              </a:rPr>
              <a:t>分類器在實例空間創建</a:t>
            </a:r>
            <a:r>
              <a:rPr lang="zh-TW" altLang="en-US" sz="2800" spc="-135" dirty="0" smtClean="0">
                <a:latin typeface="Trebuchet MS"/>
                <a:cs typeface="Trebuchet MS"/>
              </a:rPr>
              <a:t>分界線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45" dirty="0">
                <a:latin typeface="Trebuchet MS"/>
                <a:cs typeface="Trebuchet MS"/>
              </a:rPr>
              <a:t>不同的分類器創建實例空間的方式</a:t>
            </a:r>
            <a:r>
              <a:rPr lang="zh-TW" altLang="en-US" sz="2800" spc="-145" dirty="0" smtClean="0">
                <a:latin typeface="Trebuchet MS"/>
                <a:cs typeface="Trebuchet MS"/>
              </a:rPr>
              <a:t>不同</a:t>
            </a:r>
            <a:r>
              <a:rPr lang="en-US" altLang="zh-TW" sz="2800" spc="-145" dirty="0" smtClean="0">
                <a:latin typeface="Trebuchet MS"/>
                <a:cs typeface="Trebuchet MS"/>
              </a:rPr>
              <a:t>(</a:t>
            </a:r>
            <a:r>
              <a:rPr lang="zh-TW" altLang="en-US" sz="2800" spc="-145" dirty="0" smtClean="0">
                <a:latin typeface="Trebuchet MS"/>
                <a:cs typeface="Trebuchet MS"/>
              </a:rPr>
              <a:t>又稱為分類</a:t>
            </a:r>
            <a:r>
              <a:rPr lang="zh-TW" altLang="en-US" sz="2800" spc="-145" dirty="0">
                <a:latin typeface="Trebuchet MS"/>
                <a:cs typeface="Trebuchet MS"/>
              </a:rPr>
              <a:t>器的偏差</a:t>
            </a:r>
            <a:r>
              <a:rPr lang="en-US" altLang="zh-TW" sz="2800" spc="-145" dirty="0" smtClean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探討了</a:t>
            </a:r>
            <a:r>
              <a:rPr sz="2800" spc="-140" dirty="0" err="1" smtClean="0">
                <a:latin typeface="Trebuchet MS"/>
                <a:cs typeface="Trebuchet MS"/>
              </a:rPr>
              <a:t>OneR</a:t>
            </a:r>
            <a:r>
              <a:rPr sz="2800" spc="-140" dirty="0">
                <a:latin typeface="Trebuchet MS"/>
                <a:cs typeface="Trebuchet MS"/>
              </a:rPr>
              <a:t>, </a:t>
            </a:r>
            <a:r>
              <a:rPr sz="2800" spc="-155" dirty="0">
                <a:latin typeface="Trebuchet MS"/>
                <a:cs typeface="Trebuchet MS"/>
              </a:rPr>
              <a:t>IBk, </a:t>
            </a:r>
            <a:r>
              <a:rPr sz="2800" spc="-130" dirty="0">
                <a:latin typeface="Trebuchet MS"/>
                <a:cs typeface="Trebuchet MS"/>
              </a:rPr>
              <a:t>NaiveBayes,</a:t>
            </a:r>
            <a:r>
              <a:rPr sz="2800" spc="-505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J48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視覺化限制使用數字屬性以及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2D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圖形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4626" y="5267197"/>
            <a:ext cx="504190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368935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36957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17.3 </a:t>
            </a:r>
            <a:r>
              <a:rPr sz="2400" i="1" spc="-135" dirty="0">
                <a:latin typeface="Trebuchet MS"/>
                <a:cs typeface="Trebuchet MS"/>
              </a:rPr>
              <a:t>Classification</a:t>
            </a:r>
            <a:r>
              <a:rPr sz="2400" i="1" spc="-325" dirty="0">
                <a:latin typeface="Trebuchet MS"/>
                <a:cs typeface="Trebuchet MS"/>
              </a:rPr>
              <a:t> </a:t>
            </a:r>
            <a:r>
              <a:rPr sz="2400" i="1" spc="-105" dirty="0">
                <a:latin typeface="Trebuchet MS"/>
                <a:cs typeface="Trebuchet MS"/>
              </a:rPr>
              <a:t>boundaries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4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2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20" dirty="0" smtClean="0">
                <a:latin typeface="Trebuchet MS"/>
                <a:cs typeface="Trebuchet MS"/>
              </a:rPr>
              <a:t>線性回歸</a:t>
            </a:r>
            <a:r>
              <a:rPr lang="en-US" altLang="zh-TW" sz="2000" i="1" spc="-120" dirty="0" smtClean="0">
                <a:latin typeface="Trebuchet MS"/>
                <a:cs typeface="Trebuchet MS"/>
              </a:rPr>
              <a:t>(</a:t>
            </a:r>
            <a:r>
              <a:rPr sz="2000" i="1" spc="-120" dirty="0" smtClean="0">
                <a:latin typeface="Trebuchet MS"/>
                <a:cs typeface="Trebuchet MS"/>
              </a:rPr>
              <a:t>Linear</a:t>
            </a:r>
            <a:r>
              <a:rPr sz="2000" i="1" spc="-160" dirty="0" smtClean="0">
                <a:latin typeface="Trebuchet MS"/>
                <a:cs typeface="Trebuchet MS"/>
              </a:rPr>
              <a:t> </a:t>
            </a:r>
            <a:r>
              <a:rPr sz="2000" i="1" spc="-85" dirty="0" smtClean="0">
                <a:latin typeface="Trebuchet MS"/>
                <a:cs typeface="Trebuchet MS"/>
              </a:rPr>
              <a:t>regression</a:t>
            </a:r>
            <a:r>
              <a:rPr lang="en-US" altLang="zh-TW" sz="2000" i="1" spc="-85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Data </a:t>
            </a:r>
            <a:r>
              <a:rPr sz="4000" spc="-100" dirty="0"/>
              <a:t>Mining </a:t>
            </a:r>
            <a:r>
              <a:rPr sz="4000" spc="-240" dirty="0"/>
              <a:t>with</a:t>
            </a:r>
            <a:r>
              <a:rPr sz="4000" spc="-625" dirty="0"/>
              <a:t> </a:t>
            </a:r>
            <a:r>
              <a:rPr sz="4000" spc="-270" dirty="0"/>
              <a:t>Weka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846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4.2: </a:t>
            </a:r>
            <a:r>
              <a:rPr lang="zh-TW" altLang="en-US" spc="-245" dirty="0" smtClean="0"/>
              <a:t>線性回歸</a:t>
            </a:r>
            <a:endParaRPr spc="-195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536" y="4703826"/>
            <a:ext cx="3382010" cy="645160"/>
            <a:chOff x="1621536" y="4703826"/>
            <a:chExt cx="3382010" cy="645160"/>
          </a:xfrm>
        </p:grpSpPr>
        <p:sp>
          <p:nvSpPr>
            <p:cNvPr id="16" name="object 16"/>
            <p:cNvSpPr/>
            <p:nvPr/>
          </p:nvSpPr>
          <p:spPr>
            <a:xfrm>
              <a:off x="1636014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1536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6014" y="47183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30" dirty="0" smtClean="0">
                <a:latin typeface="Trebuchet MS"/>
                <a:cs typeface="Trebuchet MS"/>
              </a:rPr>
              <a:t>更多分類器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21536" y="5770626"/>
            <a:ext cx="3382010" cy="645160"/>
            <a:chOff x="1621536" y="5770626"/>
            <a:chExt cx="3382010" cy="645160"/>
          </a:xfrm>
        </p:grpSpPr>
        <p:sp>
          <p:nvSpPr>
            <p:cNvPr id="20" name="object 20"/>
            <p:cNvSpPr/>
            <p:nvPr/>
          </p:nvSpPr>
          <p:spPr>
            <a:xfrm>
              <a:off x="1636014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1536" y="57706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800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90056" y="5776214"/>
            <a:ext cx="204470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72050" y="2348483"/>
            <a:ext cx="5133975" cy="3614420"/>
            <a:chOff x="4972050" y="2348483"/>
            <a:chExt cx="5133975" cy="3614420"/>
          </a:xfrm>
        </p:grpSpPr>
        <p:sp>
          <p:nvSpPr>
            <p:cNvPr id="24" name="object 24"/>
            <p:cNvSpPr/>
            <p:nvPr/>
          </p:nvSpPr>
          <p:spPr>
            <a:xfrm>
              <a:off x="4972050" y="2506217"/>
              <a:ext cx="864235" cy="3456940"/>
            </a:xfrm>
            <a:custGeom>
              <a:avLst/>
              <a:gdLst/>
              <a:ahLst/>
              <a:cxnLst/>
              <a:rect l="l" t="t" r="r" b="b"/>
              <a:pathLst>
                <a:path w="864235" h="3456940">
                  <a:moveTo>
                    <a:pt x="838200" y="2781312"/>
                  </a:moveTo>
                  <a:lnTo>
                    <a:pt x="735330" y="2769120"/>
                  </a:lnTo>
                  <a:lnTo>
                    <a:pt x="684276" y="2762262"/>
                  </a:lnTo>
                  <a:lnTo>
                    <a:pt x="581406" y="2747022"/>
                  </a:lnTo>
                  <a:lnTo>
                    <a:pt x="530352" y="2737878"/>
                  </a:lnTo>
                  <a:lnTo>
                    <a:pt x="505206" y="2732544"/>
                  </a:lnTo>
                  <a:lnTo>
                    <a:pt x="479298" y="2727972"/>
                  </a:lnTo>
                  <a:lnTo>
                    <a:pt x="454152" y="2721876"/>
                  </a:lnTo>
                  <a:lnTo>
                    <a:pt x="428244" y="2716542"/>
                  </a:lnTo>
                  <a:lnTo>
                    <a:pt x="403098" y="2709684"/>
                  </a:lnTo>
                  <a:lnTo>
                    <a:pt x="352044" y="2696730"/>
                  </a:lnTo>
                  <a:lnTo>
                    <a:pt x="275082" y="2673870"/>
                  </a:lnTo>
                  <a:lnTo>
                    <a:pt x="172974" y="2640342"/>
                  </a:lnTo>
                  <a:lnTo>
                    <a:pt x="121920" y="2622816"/>
                  </a:lnTo>
                  <a:lnTo>
                    <a:pt x="70104" y="2604528"/>
                  </a:lnTo>
                  <a:lnTo>
                    <a:pt x="19050" y="2586240"/>
                  </a:lnTo>
                  <a:lnTo>
                    <a:pt x="9144" y="2612910"/>
                  </a:lnTo>
                  <a:lnTo>
                    <a:pt x="60960" y="2631198"/>
                  </a:lnTo>
                  <a:lnTo>
                    <a:pt x="112014" y="2649486"/>
                  </a:lnTo>
                  <a:lnTo>
                    <a:pt x="214884" y="2684538"/>
                  </a:lnTo>
                  <a:lnTo>
                    <a:pt x="266700" y="2701302"/>
                  </a:lnTo>
                  <a:lnTo>
                    <a:pt x="344424" y="2724162"/>
                  </a:lnTo>
                  <a:lnTo>
                    <a:pt x="396240" y="2737878"/>
                  </a:lnTo>
                  <a:lnTo>
                    <a:pt x="447294" y="2750070"/>
                  </a:lnTo>
                  <a:lnTo>
                    <a:pt x="525018" y="2766072"/>
                  </a:lnTo>
                  <a:lnTo>
                    <a:pt x="576834" y="2775216"/>
                  </a:lnTo>
                  <a:lnTo>
                    <a:pt x="680466" y="2790456"/>
                  </a:lnTo>
                  <a:lnTo>
                    <a:pt x="731520" y="2797314"/>
                  </a:lnTo>
                  <a:lnTo>
                    <a:pt x="834390" y="2809506"/>
                  </a:lnTo>
                  <a:lnTo>
                    <a:pt x="838200" y="2781312"/>
                  </a:lnTo>
                  <a:close/>
                </a:path>
                <a:path w="864235" h="3456940">
                  <a:moveTo>
                    <a:pt x="839724" y="2161032"/>
                  </a:moveTo>
                  <a:lnTo>
                    <a:pt x="832866" y="2133600"/>
                  </a:lnTo>
                  <a:lnTo>
                    <a:pt x="781812" y="2145030"/>
                  </a:lnTo>
                  <a:lnTo>
                    <a:pt x="729996" y="2157222"/>
                  </a:lnTo>
                  <a:lnTo>
                    <a:pt x="678180" y="2170176"/>
                  </a:lnTo>
                  <a:lnTo>
                    <a:pt x="574548" y="2199894"/>
                  </a:lnTo>
                  <a:lnTo>
                    <a:pt x="522732" y="2217420"/>
                  </a:lnTo>
                  <a:lnTo>
                    <a:pt x="470916" y="2237232"/>
                  </a:lnTo>
                  <a:lnTo>
                    <a:pt x="419100" y="2259330"/>
                  </a:lnTo>
                  <a:lnTo>
                    <a:pt x="393192" y="2272284"/>
                  </a:lnTo>
                  <a:lnTo>
                    <a:pt x="367284" y="2284476"/>
                  </a:lnTo>
                  <a:lnTo>
                    <a:pt x="289560" y="2327148"/>
                  </a:lnTo>
                  <a:lnTo>
                    <a:pt x="185928" y="2390394"/>
                  </a:lnTo>
                  <a:lnTo>
                    <a:pt x="57150" y="2476500"/>
                  </a:lnTo>
                  <a:lnTo>
                    <a:pt x="6096" y="2511552"/>
                  </a:lnTo>
                  <a:lnTo>
                    <a:pt x="22098" y="2535174"/>
                  </a:lnTo>
                  <a:lnTo>
                    <a:pt x="73152" y="2500122"/>
                  </a:lnTo>
                  <a:lnTo>
                    <a:pt x="176022" y="2430780"/>
                  </a:lnTo>
                  <a:lnTo>
                    <a:pt x="201930" y="2414778"/>
                  </a:lnTo>
                  <a:lnTo>
                    <a:pt x="227076" y="2398014"/>
                  </a:lnTo>
                  <a:lnTo>
                    <a:pt x="278130" y="2366772"/>
                  </a:lnTo>
                  <a:lnTo>
                    <a:pt x="329184" y="2337054"/>
                  </a:lnTo>
                  <a:lnTo>
                    <a:pt x="380238" y="2310384"/>
                  </a:lnTo>
                  <a:lnTo>
                    <a:pt x="431292" y="2285238"/>
                  </a:lnTo>
                  <a:lnTo>
                    <a:pt x="482346" y="2263902"/>
                  </a:lnTo>
                  <a:lnTo>
                    <a:pt x="532638" y="2244090"/>
                  </a:lnTo>
                  <a:lnTo>
                    <a:pt x="583692" y="2227326"/>
                  </a:lnTo>
                  <a:lnTo>
                    <a:pt x="660654" y="2204466"/>
                  </a:lnTo>
                  <a:lnTo>
                    <a:pt x="685800" y="2197608"/>
                  </a:lnTo>
                  <a:lnTo>
                    <a:pt x="839724" y="2161032"/>
                  </a:lnTo>
                  <a:close/>
                </a:path>
                <a:path w="864235" h="3456940">
                  <a:moveTo>
                    <a:pt x="842010" y="3430524"/>
                  </a:moveTo>
                  <a:lnTo>
                    <a:pt x="765810" y="3393948"/>
                  </a:lnTo>
                  <a:lnTo>
                    <a:pt x="739902" y="3381756"/>
                  </a:lnTo>
                  <a:lnTo>
                    <a:pt x="714756" y="3368802"/>
                  </a:lnTo>
                  <a:lnTo>
                    <a:pt x="688848" y="3355848"/>
                  </a:lnTo>
                  <a:lnTo>
                    <a:pt x="663702" y="3341370"/>
                  </a:lnTo>
                  <a:lnTo>
                    <a:pt x="637794" y="3326892"/>
                  </a:lnTo>
                  <a:lnTo>
                    <a:pt x="561594" y="3278886"/>
                  </a:lnTo>
                  <a:lnTo>
                    <a:pt x="511302" y="3242310"/>
                  </a:lnTo>
                  <a:lnTo>
                    <a:pt x="498348" y="3231642"/>
                  </a:lnTo>
                  <a:lnTo>
                    <a:pt x="485394" y="3221736"/>
                  </a:lnTo>
                  <a:lnTo>
                    <a:pt x="473202" y="3211068"/>
                  </a:lnTo>
                  <a:lnTo>
                    <a:pt x="460248" y="3200400"/>
                  </a:lnTo>
                  <a:lnTo>
                    <a:pt x="448056" y="3188970"/>
                  </a:lnTo>
                  <a:lnTo>
                    <a:pt x="384048" y="3127248"/>
                  </a:lnTo>
                  <a:lnTo>
                    <a:pt x="345948" y="3085338"/>
                  </a:lnTo>
                  <a:lnTo>
                    <a:pt x="332994" y="3071622"/>
                  </a:lnTo>
                  <a:lnTo>
                    <a:pt x="307848" y="3041904"/>
                  </a:lnTo>
                  <a:lnTo>
                    <a:pt x="281940" y="3010662"/>
                  </a:lnTo>
                  <a:lnTo>
                    <a:pt x="256794" y="2979420"/>
                  </a:lnTo>
                  <a:lnTo>
                    <a:pt x="204978" y="2913888"/>
                  </a:lnTo>
                  <a:lnTo>
                    <a:pt x="179832" y="2879598"/>
                  </a:lnTo>
                  <a:lnTo>
                    <a:pt x="153924" y="2845308"/>
                  </a:lnTo>
                  <a:lnTo>
                    <a:pt x="128016" y="2810256"/>
                  </a:lnTo>
                  <a:lnTo>
                    <a:pt x="76962" y="2739390"/>
                  </a:lnTo>
                  <a:lnTo>
                    <a:pt x="25908" y="2667762"/>
                  </a:lnTo>
                  <a:lnTo>
                    <a:pt x="2286" y="2683764"/>
                  </a:lnTo>
                  <a:lnTo>
                    <a:pt x="54102" y="2756154"/>
                  </a:lnTo>
                  <a:lnTo>
                    <a:pt x="79248" y="2791968"/>
                  </a:lnTo>
                  <a:lnTo>
                    <a:pt x="156972" y="2897124"/>
                  </a:lnTo>
                  <a:lnTo>
                    <a:pt x="182880" y="2930652"/>
                  </a:lnTo>
                  <a:lnTo>
                    <a:pt x="208026" y="2964180"/>
                  </a:lnTo>
                  <a:lnTo>
                    <a:pt x="233934" y="2996946"/>
                  </a:lnTo>
                  <a:lnTo>
                    <a:pt x="259842" y="3028950"/>
                  </a:lnTo>
                  <a:lnTo>
                    <a:pt x="285750" y="3060192"/>
                  </a:lnTo>
                  <a:lnTo>
                    <a:pt x="311658" y="3089910"/>
                  </a:lnTo>
                  <a:lnTo>
                    <a:pt x="337566" y="3118866"/>
                  </a:lnTo>
                  <a:lnTo>
                    <a:pt x="376428" y="3160014"/>
                  </a:lnTo>
                  <a:lnTo>
                    <a:pt x="415290" y="3198114"/>
                  </a:lnTo>
                  <a:lnTo>
                    <a:pt x="428244" y="3209544"/>
                  </a:lnTo>
                  <a:lnTo>
                    <a:pt x="441198" y="3221736"/>
                  </a:lnTo>
                  <a:lnTo>
                    <a:pt x="454152" y="3232404"/>
                  </a:lnTo>
                  <a:lnTo>
                    <a:pt x="467106" y="3243834"/>
                  </a:lnTo>
                  <a:lnTo>
                    <a:pt x="480060" y="3254502"/>
                  </a:lnTo>
                  <a:lnTo>
                    <a:pt x="493776" y="3264408"/>
                  </a:lnTo>
                  <a:lnTo>
                    <a:pt x="519684" y="3284220"/>
                  </a:lnTo>
                  <a:lnTo>
                    <a:pt x="545592" y="3302508"/>
                  </a:lnTo>
                  <a:lnTo>
                    <a:pt x="623316" y="3352038"/>
                  </a:lnTo>
                  <a:lnTo>
                    <a:pt x="675132" y="3380994"/>
                  </a:lnTo>
                  <a:lnTo>
                    <a:pt x="752856" y="3419856"/>
                  </a:lnTo>
                  <a:lnTo>
                    <a:pt x="830580" y="3456432"/>
                  </a:lnTo>
                  <a:lnTo>
                    <a:pt x="842010" y="3430524"/>
                  </a:lnTo>
                  <a:close/>
                </a:path>
                <a:path w="864235" h="3456940">
                  <a:moveTo>
                    <a:pt x="843534" y="1439430"/>
                  </a:moveTo>
                  <a:lnTo>
                    <a:pt x="777240" y="1447050"/>
                  </a:lnTo>
                  <a:lnTo>
                    <a:pt x="699516" y="1497342"/>
                  </a:lnTo>
                  <a:lnTo>
                    <a:pt x="621792" y="1553730"/>
                  </a:lnTo>
                  <a:lnTo>
                    <a:pt x="569976" y="1596402"/>
                  </a:lnTo>
                  <a:lnTo>
                    <a:pt x="531114" y="1631454"/>
                  </a:lnTo>
                  <a:lnTo>
                    <a:pt x="518160" y="1644408"/>
                  </a:lnTo>
                  <a:lnTo>
                    <a:pt x="505206" y="1656600"/>
                  </a:lnTo>
                  <a:lnTo>
                    <a:pt x="479298" y="1684032"/>
                  </a:lnTo>
                  <a:lnTo>
                    <a:pt x="465582" y="1697748"/>
                  </a:lnTo>
                  <a:lnTo>
                    <a:pt x="439674" y="1726704"/>
                  </a:lnTo>
                  <a:lnTo>
                    <a:pt x="426720" y="1742706"/>
                  </a:lnTo>
                  <a:lnTo>
                    <a:pt x="413766" y="1757946"/>
                  </a:lnTo>
                  <a:lnTo>
                    <a:pt x="387858" y="1791474"/>
                  </a:lnTo>
                  <a:lnTo>
                    <a:pt x="361950" y="1826526"/>
                  </a:lnTo>
                  <a:lnTo>
                    <a:pt x="336042" y="1863102"/>
                  </a:lnTo>
                  <a:lnTo>
                    <a:pt x="310134" y="1901202"/>
                  </a:lnTo>
                  <a:lnTo>
                    <a:pt x="284988" y="1940826"/>
                  </a:lnTo>
                  <a:lnTo>
                    <a:pt x="259080" y="1981974"/>
                  </a:lnTo>
                  <a:lnTo>
                    <a:pt x="233172" y="2024646"/>
                  </a:lnTo>
                  <a:lnTo>
                    <a:pt x="207264" y="2068080"/>
                  </a:lnTo>
                  <a:lnTo>
                    <a:pt x="181356" y="2112276"/>
                  </a:lnTo>
                  <a:lnTo>
                    <a:pt x="155448" y="2157996"/>
                  </a:lnTo>
                  <a:lnTo>
                    <a:pt x="130302" y="2203716"/>
                  </a:lnTo>
                  <a:lnTo>
                    <a:pt x="104394" y="2250198"/>
                  </a:lnTo>
                  <a:lnTo>
                    <a:pt x="52578" y="2344686"/>
                  </a:lnTo>
                  <a:lnTo>
                    <a:pt x="1524" y="2440698"/>
                  </a:lnTo>
                  <a:lnTo>
                    <a:pt x="26670" y="2453652"/>
                  </a:lnTo>
                  <a:lnTo>
                    <a:pt x="77724" y="2358402"/>
                  </a:lnTo>
                  <a:lnTo>
                    <a:pt x="129540" y="2263914"/>
                  </a:lnTo>
                  <a:lnTo>
                    <a:pt x="154686" y="2217432"/>
                  </a:lnTo>
                  <a:lnTo>
                    <a:pt x="180594" y="2171712"/>
                  </a:lnTo>
                  <a:lnTo>
                    <a:pt x="206502" y="2126754"/>
                  </a:lnTo>
                  <a:lnTo>
                    <a:pt x="231648" y="2082558"/>
                  </a:lnTo>
                  <a:lnTo>
                    <a:pt x="257556" y="2039124"/>
                  </a:lnTo>
                  <a:lnTo>
                    <a:pt x="270510" y="2017788"/>
                  </a:lnTo>
                  <a:lnTo>
                    <a:pt x="283464" y="1997214"/>
                  </a:lnTo>
                  <a:lnTo>
                    <a:pt x="295656" y="1976640"/>
                  </a:lnTo>
                  <a:lnTo>
                    <a:pt x="308610" y="1956066"/>
                  </a:lnTo>
                  <a:lnTo>
                    <a:pt x="321564" y="1936254"/>
                  </a:lnTo>
                  <a:lnTo>
                    <a:pt x="347472" y="1898154"/>
                  </a:lnTo>
                  <a:lnTo>
                    <a:pt x="359664" y="1879104"/>
                  </a:lnTo>
                  <a:lnTo>
                    <a:pt x="372618" y="1860816"/>
                  </a:lnTo>
                  <a:lnTo>
                    <a:pt x="398526" y="1825764"/>
                  </a:lnTo>
                  <a:lnTo>
                    <a:pt x="410718" y="1808238"/>
                  </a:lnTo>
                  <a:lnTo>
                    <a:pt x="436626" y="1776234"/>
                  </a:lnTo>
                  <a:lnTo>
                    <a:pt x="448818" y="1760232"/>
                  </a:lnTo>
                  <a:lnTo>
                    <a:pt x="474726" y="1731276"/>
                  </a:lnTo>
                  <a:lnTo>
                    <a:pt x="486918" y="1716798"/>
                  </a:lnTo>
                  <a:lnTo>
                    <a:pt x="499872" y="1703082"/>
                  </a:lnTo>
                  <a:lnTo>
                    <a:pt x="512826" y="1690128"/>
                  </a:lnTo>
                  <a:lnTo>
                    <a:pt x="525018" y="1677174"/>
                  </a:lnTo>
                  <a:lnTo>
                    <a:pt x="563118" y="1640598"/>
                  </a:lnTo>
                  <a:lnTo>
                    <a:pt x="601218" y="1607070"/>
                  </a:lnTo>
                  <a:lnTo>
                    <a:pt x="639318" y="1576590"/>
                  </a:lnTo>
                  <a:lnTo>
                    <a:pt x="665226" y="1557540"/>
                  </a:lnTo>
                  <a:lnTo>
                    <a:pt x="690372" y="1538490"/>
                  </a:lnTo>
                  <a:lnTo>
                    <a:pt x="741426" y="1504200"/>
                  </a:lnTo>
                  <a:lnTo>
                    <a:pt x="792480" y="1471434"/>
                  </a:lnTo>
                  <a:lnTo>
                    <a:pt x="843534" y="1439430"/>
                  </a:lnTo>
                  <a:close/>
                </a:path>
                <a:path w="864235" h="3456940">
                  <a:moveTo>
                    <a:pt x="864108" y="17526"/>
                  </a:moveTo>
                  <a:lnTo>
                    <a:pt x="787908" y="72390"/>
                  </a:lnTo>
                  <a:lnTo>
                    <a:pt x="735330" y="146304"/>
                  </a:lnTo>
                  <a:lnTo>
                    <a:pt x="696468" y="204978"/>
                  </a:lnTo>
                  <a:lnTo>
                    <a:pt x="682752" y="225552"/>
                  </a:lnTo>
                  <a:lnTo>
                    <a:pt x="669798" y="246126"/>
                  </a:lnTo>
                  <a:lnTo>
                    <a:pt x="643890" y="288798"/>
                  </a:lnTo>
                  <a:lnTo>
                    <a:pt x="630174" y="310896"/>
                  </a:lnTo>
                  <a:lnTo>
                    <a:pt x="617220" y="333756"/>
                  </a:lnTo>
                  <a:lnTo>
                    <a:pt x="604266" y="357378"/>
                  </a:lnTo>
                  <a:lnTo>
                    <a:pt x="590550" y="381000"/>
                  </a:lnTo>
                  <a:lnTo>
                    <a:pt x="564642" y="431292"/>
                  </a:lnTo>
                  <a:lnTo>
                    <a:pt x="550926" y="457200"/>
                  </a:lnTo>
                  <a:lnTo>
                    <a:pt x="537972" y="483870"/>
                  </a:lnTo>
                  <a:lnTo>
                    <a:pt x="512064" y="540258"/>
                  </a:lnTo>
                  <a:lnTo>
                    <a:pt x="498348" y="569214"/>
                  </a:lnTo>
                  <a:lnTo>
                    <a:pt x="485394" y="599694"/>
                  </a:lnTo>
                  <a:lnTo>
                    <a:pt x="445770" y="696468"/>
                  </a:lnTo>
                  <a:lnTo>
                    <a:pt x="419862" y="765810"/>
                  </a:lnTo>
                  <a:lnTo>
                    <a:pt x="406908" y="802386"/>
                  </a:lnTo>
                  <a:lnTo>
                    <a:pt x="393192" y="839724"/>
                  </a:lnTo>
                  <a:lnTo>
                    <a:pt x="367284" y="917448"/>
                  </a:lnTo>
                  <a:lnTo>
                    <a:pt x="354330" y="958596"/>
                  </a:lnTo>
                  <a:lnTo>
                    <a:pt x="340614" y="999744"/>
                  </a:lnTo>
                  <a:lnTo>
                    <a:pt x="327660" y="1041654"/>
                  </a:lnTo>
                  <a:lnTo>
                    <a:pt x="301752" y="1129284"/>
                  </a:lnTo>
                  <a:lnTo>
                    <a:pt x="288798" y="1174242"/>
                  </a:lnTo>
                  <a:lnTo>
                    <a:pt x="275082" y="1219200"/>
                  </a:lnTo>
                  <a:lnTo>
                    <a:pt x="262128" y="1265682"/>
                  </a:lnTo>
                  <a:lnTo>
                    <a:pt x="209550" y="1457706"/>
                  </a:lnTo>
                  <a:lnTo>
                    <a:pt x="183642" y="1556766"/>
                  </a:lnTo>
                  <a:lnTo>
                    <a:pt x="157734" y="1658112"/>
                  </a:lnTo>
                  <a:lnTo>
                    <a:pt x="131064" y="1760982"/>
                  </a:lnTo>
                  <a:lnTo>
                    <a:pt x="105156" y="1865376"/>
                  </a:lnTo>
                  <a:lnTo>
                    <a:pt x="78486" y="1971294"/>
                  </a:lnTo>
                  <a:lnTo>
                    <a:pt x="0" y="2291334"/>
                  </a:lnTo>
                  <a:lnTo>
                    <a:pt x="23749" y="2297125"/>
                  </a:lnTo>
                  <a:lnTo>
                    <a:pt x="762" y="2366772"/>
                  </a:lnTo>
                  <a:lnTo>
                    <a:pt x="27432" y="2375154"/>
                  </a:lnTo>
                  <a:lnTo>
                    <a:pt x="80010" y="2218944"/>
                  </a:lnTo>
                  <a:lnTo>
                    <a:pt x="105918" y="2140458"/>
                  </a:lnTo>
                  <a:lnTo>
                    <a:pt x="132588" y="2063496"/>
                  </a:lnTo>
                  <a:lnTo>
                    <a:pt x="184404" y="1911858"/>
                  </a:lnTo>
                  <a:lnTo>
                    <a:pt x="236982" y="1764792"/>
                  </a:lnTo>
                  <a:lnTo>
                    <a:pt x="262890" y="1693164"/>
                  </a:lnTo>
                  <a:lnTo>
                    <a:pt x="289560" y="1624584"/>
                  </a:lnTo>
                  <a:lnTo>
                    <a:pt x="315468" y="1556766"/>
                  </a:lnTo>
                  <a:lnTo>
                    <a:pt x="341376" y="1491996"/>
                  </a:lnTo>
                  <a:lnTo>
                    <a:pt x="368046" y="1429512"/>
                  </a:lnTo>
                  <a:lnTo>
                    <a:pt x="393954" y="1370076"/>
                  </a:lnTo>
                  <a:lnTo>
                    <a:pt x="432816" y="1286256"/>
                  </a:lnTo>
                  <a:lnTo>
                    <a:pt x="458724" y="1233678"/>
                  </a:lnTo>
                  <a:lnTo>
                    <a:pt x="484632" y="1184910"/>
                  </a:lnTo>
                  <a:lnTo>
                    <a:pt x="498348" y="1162050"/>
                  </a:lnTo>
                  <a:lnTo>
                    <a:pt x="511302" y="1139190"/>
                  </a:lnTo>
                  <a:lnTo>
                    <a:pt x="537210" y="1095756"/>
                  </a:lnTo>
                  <a:lnTo>
                    <a:pt x="563118" y="1055370"/>
                  </a:lnTo>
                  <a:lnTo>
                    <a:pt x="589026" y="1017270"/>
                  </a:lnTo>
                  <a:lnTo>
                    <a:pt x="614934" y="980694"/>
                  </a:lnTo>
                  <a:lnTo>
                    <a:pt x="653796" y="930402"/>
                  </a:lnTo>
                  <a:lnTo>
                    <a:pt x="679704" y="898398"/>
                  </a:lnTo>
                  <a:lnTo>
                    <a:pt x="705612" y="868680"/>
                  </a:lnTo>
                  <a:lnTo>
                    <a:pt x="718566" y="853440"/>
                  </a:lnTo>
                  <a:lnTo>
                    <a:pt x="731520" y="838962"/>
                  </a:lnTo>
                  <a:lnTo>
                    <a:pt x="758190" y="811530"/>
                  </a:lnTo>
                  <a:lnTo>
                    <a:pt x="784098" y="784098"/>
                  </a:lnTo>
                  <a:lnTo>
                    <a:pt x="835914" y="730758"/>
                  </a:lnTo>
                  <a:lnTo>
                    <a:pt x="862584" y="704850"/>
                  </a:lnTo>
                  <a:lnTo>
                    <a:pt x="842010" y="684276"/>
                  </a:lnTo>
                  <a:lnTo>
                    <a:pt x="816102" y="710946"/>
                  </a:lnTo>
                  <a:lnTo>
                    <a:pt x="789432" y="736854"/>
                  </a:lnTo>
                  <a:lnTo>
                    <a:pt x="763524" y="764286"/>
                  </a:lnTo>
                  <a:lnTo>
                    <a:pt x="736854" y="791718"/>
                  </a:lnTo>
                  <a:lnTo>
                    <a:pt x="710946" y="819912"/>
                  </a:lnTo>
                  <a:lnTo>
                    <a:pt x="684276" y="849630"/>
                  </a:lnTo>
                  <a:lnTo>
                    <a:pt x="671322" y="864870"/>
                  </a:lnTo>
                  <a:lnTo>
                    <a:pt x="657606" y="880110"/>
                  </a:lnTo>
                  <a:lnTo>
                    <a:pt x="644652" y="896112"/>
                  </a:lnTo>
                  <a:lnTo>
                    <a:pt x="631698" y="912876"/>
                  </a:lnTo>
                  <a:lnTo>
                    <a:pt x="617982" y="929640"/>
                  </a:lnTo>
                  <a:lnTo>
                    <a:pt x="605028" y="946404"/>
                  </a:lnTo>
                  <a:lnTo>
                    <a:pt x="578358" y="982218"/>
                  </a:lnTo>
                  <a:lnTo>
                    <a:pt x="552450" y="1020318"/>
                  </a:lnTo>
                  <a:lnTo>
                    <a:pt x="538734" y="1040130"/>
                  </a:lnTo>
                  <a:lnTo>
                    <a:pt x="525780" y="1059942"/>
                  </a:lnTo>
                  <a:lnTo>
                    <a:pt x="512826" y="1081278"/>
                  </a:lnTo>
                  <a:lnTo>
                    <a:pt x="499110" y="1102614"/>
                  </a:lnTo>
                  <a:lnTo>
                    <a:pt x="486156" y="1124712"/>
                  </a:lnTo>
                  <a:lnTo>
                    <a:pt x="473202" y="1147572"/>
                  </a:lnTo>
                  <a:lnTo>
                    <a:pt x="459486" y="1171194"/>
                  </a:lnTo>
                  <a:lnTo>
                    <a:pt x="446532" y="1195578"/>
                  </a:lnTo>
                  <a:lnTo>
                    <a:pt x="433578" y="1220724"/>
                  </a:lnTo>
                  <a:lnTo>
                    <a:pt x="420624" y="1247394"/>
                  </a:lnTo>
                  <a:lnTo>
                    <a:pt x="406908" y="1274064"/>
                  </a:lnTo>
                  <a:lnTo>
                    <a:pt x="381000" y="1329690"/>
                  </a:lnTo>
                  <a:lnTo>
                    <a:pt x="341376" y="1418844"/>
                  </a:lnTo>
                  <a:lnTo>
                    <a:pt x="315468" y="1481328"/>
                  </a:lnTo>
                  <a:lnTo>
                    <a:pt x="288798" y="1546860"/>
                  </a:lnTo>
                  <a:lnTo>
                    <a:pt x="236220" y="1683258"/>
                  </a:lnTo>
                  <a:lnTo>
                    <a:pt x="183642" y="1828038"/>
                  </a:lnTo>
                  <a:lnTo>
                    <a:pt x="157734" y="1901952"/>
                  </a:lnTo>
                  <a:lnTo>
                    <a:pt x="105156" y="2054352"/>
                  </a:lnTo>
                  <a:lnTo>
                    <a:pt x="52578" y="2209800"/>
                  </a:lnTo>
                  <a:lnTo>
                    <a:pt x="41351" y="2243785"/>
                  </a:lnTo>
                  <a:lnTo>
                    <a:pt x="80010" y="2084070"/>
                  </a:lnTo>
                  <a:lnTo>
                    <a:pt x="106680" y="1978152"/>
                  </a:lnTo>
                  <a:lnTo>
                    <a:pt x="132588" y="1872234"/>
                  </a:lnTo>
                  <a:lnTo>
                    <a:pt x="158496" y="1768602"/>
                  </a:lnTo>
                  <a:lnTo>
                    <a:pt x="185166" y="1665732"/>
                  </a:lnTo>
                  <a:lnTo>
                    <a:pt x="211074" y="1564386"/>
                  </a:lnTo>
                  <a:lnTo>
                    <a:pt x="263652" y="1367790"/>
                  </a:lnTo>
                  <a:lnTo>
                    <a:pt x="289560" y="1273302"/>
                  </a:lnTo>
                  <a:lnTo>
                    <a:pt x="302514" y="1227582"/>
                  </a:lnTo>
                  <a:lnTo>
                    <a:pt x="316230" y="1181862"/>
                  </a:lnTo>
                  <a:lnTo>
                    <a:pt x="329184" y="1136904"/>
                  </a:lnTo>
                  <a:lnTo>
                    <a:pt x="355092" y="1050036"/>
                  </a:lnTo>
                  <a:lnTo>
                    <a:pt x="381000" y="966978"/>
                  </a:lnTo>
                  <a:lnTo>
                    <a:pt x="394716" y="926592"/>
                  </a:lnTo>
                  <a:lnTo>
                    <a:pt x="407670" y="886968"/>
                  </a:lnTo>
                  <a:lnTo>
                    <a:pt x="433578" y="811530"/>
                  </a:lnTo>
                  <a:lnTo>
                    <a:pt x="459486" y="740664"/>
                  </a:lnTo>
                  <a:lnTo>
                    <a:pt x="485394" y="673608"/>
                  </a:lnTo>
                  <a:lnTo>
                    <a:pt x="525018" y="580644"/>
                  </a:lnTo>
                  <a:lnTo>
                    <a:pt x="550926" y="523494"/>
                  </a:lnTo>
                  <a:lnTo>
                    <a:pt x="589788" y="444246"/>
                  </a:lnTo>
                  <a:lnTo>
                    <a:pt x="615696" y="394716"/>
                  </a:lnTo>
                  <a:lnTo>
                    <a:pt x="642366" y="348234"/>
                  </a:lnTo>
                  <a:lnTo>
                    <a:pt x="655320" y="325374"/>
                  </a:lnTo>
                  <a:lnTo>
                    <a:pt x="681228" y="281940"/>
                  </a:lnTo>
                  <a:lnTo>
                    <a:pt x="707136" y="240792"/>
                  </a:lnTo>
                  <a:lnTo>
                    <a:pt x="745998" y="181356"/>
                  </a:lnTo>
                  <a:lnTo>
                    <a:pt x="785622" y="124968"/>
                  </a:lnTo>
                  <a:lnTo>
                    <a:pt x="811530" y="89154"/>
                  </a:lnTo>
                  <a:lnTo>
                    <a:pt x="837438" y="52578"/>
                  </a:lnTo>
                  <a:lnTo>
                    <a:pt x="864108" y="17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23966" y="2362199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7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7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10250" y="2348483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3"/>
                  </a:lnTo>
                  <a:lnTo>
                    <a:pt x="28194" y="13716"/>
                  </a:lnTo>
                  <a:lnTo>
                    <a:pt x="28194" y="28193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3"/>
                  </a:moveTo>
                  <a:lnTo>
                    <a:pt x="28194" y="13716"/>
                  </a:lnTo>
                  <a:lnTo>
                    <a:pt x="13715" y="28193"/>
                  </a:lnTo>
                  <a:lnTo>
                    <a:pt x="28194" y="28193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3"/>
                  </a:lnTo>
                  <a:lnTo>
                    <a:pt x="13715" y="28193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23965" y="23622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4.1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分類邊界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10250" y="3046476"/>
            <a:ext cx="4295775" cy="397510"/>
            <a:chOff x="5810250" y="3046476"/>
            <a:chExt cx="4295775" cy="397510"/>
          </a:xfrm>
        </p:grpSpPr>
        <p:sp>
          <p:nvSpPr>
            <p:cNvPr id="29" name="object 29"/>
            <p:cNvSpPr/>
            <p:nvPr/>
          </p:nvSpPr>
          <p:spPr>
            <a:xfrm>
              <a:off x="5823966" y="3060954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5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5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10250" y="3046476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6"/>
                  </a:lnTo>
                  <a:lnTo>
                    <a:pt x="4267200" y="14478"/>
                  </a:lnTo>
                  <a:lnTo>
                    <a:pt x="4280916" y="28956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80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4" y="368808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13715" y="368808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808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6"/>
                  </a:moveTo>
                  <a:lnTo>
                    <a:pt x="4267200" y="14478"/>
                  </a:lnTo>
                  <a:lnTo>
                    <a:pt x="4267200" y="28956"/>
                  </a:lnTo>
                  <a:lnTo>
                    <a:pt x="4280916" y="28956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4280916" y="28956"/>
                  </a:lnTo>
                  <a:lnTo>
                    <a:pt x="4267200" y="28956"/>
                  </a:lnTo>
                  <a:lnTo>
                    <a:pt x="4267200" y="368808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808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823965" y="3060954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4.2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線性回歸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10250" y="3720084"/>
            <a:ext cx="4295775" cy="375285"/>
            <a:chOff x="5810250" y="3720084"/>
            <a:chExt cx="4295775" cy="375285"/>
          </a:xfrm>
        </p:grpSpPr>
        <p:sp>
          <p:nvSpPr>
            <p:cNvPr id="33" name="object 33"/>
            <p:cNvSpPr/>
            <p:nvPr/>
          </p:nvSpPr>
          <p:spPr>
            <a:xfrm>
              <a:off x="5823966" y="3733800"/>
              <a:ext cx="4267200" cy="346710"/>
            </a:xfrm>
            <a:custGeom>
              <a:avLst/>
              <a:gdLst/>
              <a:ahLst/>
              <a:cxnLst/>
              <a:rect l="l" t="t" r="r" b="b"/>
              <a:pathLst>
                <a:path w="4267200" h="346710">
                  <a:moveTo>
                    <a:pt x="4267199" y="346710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46710"/>
                  </a:lnTo>
                  <a:lnTo>
                    <a:pt x="4267199" y="346710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10250" y="3720084"/>
              <a:ext cx="4295775" cy="375285"/>
            </a:xfrm>
            <a:custGeom>
              <a:avLst/>
              <a:gdLst/>
              <a:ahLst/>
              <a:cxnLst/>
              <a:rect l="l" t="t" r="r" b="b"/>
              <a:pathLst>
                <a:path w="4295775" h="375285">
                  <a:moveTo>
                    <a:pt x="4295394" y="374903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6" y="374904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74903"/>
                  </a:lnTo>
                  <a:lnTo>
                    <a:pt x="4295394" y="374903"/>
                  </a:lnTo>
                  <a:close/>
                </a:path>
                <a:path w="4295775" h="375285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75285">
                  <a:moveTo>
                    <a:pt x="28194" y="345948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4" y="374904"/>
                  </a:lnTo>
                  <a:lnTo>
                    <a:pt x="4267200" y="374903"/>
                  </a:lnTo>
                  <a:lnTo>
                    <a:pt x="4267200" y="360425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28194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6" y="374904"/>
                  </a:lnTo>
                  <a:lnTo>
                    <a:pt x="28194" y="374904"/>
                  </a:lnTo>
                  <a:close/>
                </a:path>
                <a:path w="4295775" h="375285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45948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4280916" y="374903"/>
                  </a:moveTo>
                  <a:lnTo>
                    <a:pt x="4280916" y="345948"/>
                  </a:lnTo>
                  <a:lnTo>
                    <a:pt x="4267200" y="360425"/>
                  </a:lnTo>
                  <a:lnTo>
                    <a:pt x="4267200" y="374903"/>
                  </a:lnTo>
                  <a:lnTo>
                    <a:pt x="42809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02705" y="3724910"/>
            <a:ext cx="354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4.3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使用回歸進行分類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810250" y="4423409"/>
            <a:ext cx="4295775" cy="397510"/>
            <a:chOff x="5810250" y="4423409"/>
            <a:chExt cx="4295775" cy="397510"/>
          </a:xfrm>
        </p:grpSpPr>
        <p:sp>
          <p:nvSpPr>
            <p:cNvPr id="37" name="object 37"/>
            <p:cNvSpPr/>
            <p:nvPr/>
          </p:nvSpPr>
          <p:spPr>
            <a:xfrm>
              <a:off x="5823966" y="4437125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8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8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0250" y="4423409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902705" y="4428235"/>
            <a:ext cx="275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4.4 </a:t>
            </a:r>
            <a:r>
              <a:rPr lang="zh-TW" altLang="en-US" sz="1800" spc="-95" dirty="0" smtClean="0">
                <a:latin typeface="Trebuchet MS"/>
                <a:cs typeface="Trebuchet MS"/>
              </a:rPr>
              <a:t>羅吉斯回歸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10250" y="5096255"/>
            <a:ext cx="4295775" cy="397510"/>
            <a:chOff x="5810250" y="5096255"/>
            <a:chExt cx="4295775" cy="397510"/>
          </a:xfrm>
        </p:grpSpPr>
        <p:sp>
          <p:nvSpPr>
            <p:cNvPr id="41" name="object 41"/>
            <p:cNvSpPr/>
            <p:nvPr/>
          </p:nvSpPr>
          <p:spPr>
            <a:xfrm>
              <a:off x="5823966" y="5110733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6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6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0250" y="5096255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5"/>
                  </a:lnTo>
                  <a:lnTo>
                    <a:pt x="4267200" y="14477"/>
                  </a:lnTo>
                  <a:lnTo>
                    <a:pt x="4280916" y="28955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5"/>
                  </a:moveTo>
                  <a:lnTo>
                    <a:pt x="4267200" y="14477"/>
                  </a:lnTo>
                  <a:lnTo>
                    <a:pt x="4267200" y="28955"/>
                  </a:lnTo>
                  <a:lnTo>
                    <a:pt x="4280916" y="28955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955"/>
                  </a:lnTo>
                  <a:lnTo>
                    <a:pt x="4267200" y="28955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902705" y="5101082"/>
            <a:ext cx="336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4.5 </a:t>
            </a:r>
            <a:r>
              <a:rPr lang="zh-TW" altLang="en-US" sz="1800" spc="-60" dirty="0" smtClean="0">
                <a:latin typeface="Trebuchet MS"/>
                <a:cs typeface="Trebuchet MS"/>
              </a:rPr>
              <a:t>支持向量機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3965" y="5796534"/>
            <a:ext cx="4267200" cy="368300"/>
          </a:xfrm>
          <a:custGeom>
            <a:avLst/>
            <a:gdLst/>
            <a:ahLst/>
            <a:cxnLst/>
            <a:rect l="l" t="t" r="r" b="b"/>
            <a:pathLst>
              <a:path w="4267200" h="368300">
                <a:moveTo>
                  <a:pt x="4267199" y="368046"/>
                </a:moveTo>
                <a:lnTo>
                  <a:pt x="4267199" y="0"/>
                </a:lnTo>
                <a:lnTo>
                  <a:pt x="0" y="0"/>
                </a:lnTo>
                <a:lnTo>
                  <a:pt x="0" y="368046"/>
                </a:lnTo>
                <a:lnTo>
                  <a:pt x="4267199" y="368046"/>
                </a:lnTo>
                <a:close/>
              </a:path>
            </a:pathLst>
          </a:custGeom>
          <a:solidFill>
            <a:srgbClr val="4AFF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02705" y="5786882"/>
            <a:ext cx="2762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4.6 </a:t>
            </a:r>
            <a:r>
              <a:rPr lang="zh-TW" altLang="en-US" sz="1800" spc="-75" dirty="0" smtClean="0">
                <a:latin typeface="Trebuchet MS"/>
                <a:cs typeface="Trebuchet MS"/>
              </a:rPr>
              <a:t>集成學習法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06440" y="3569208"/>
            <a:ext cx="4349496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57527" y="5586983"/>
            <a:ext cx="3435096" cy="941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846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4.2: </a:t>
            </a:r>
            <a:r>
              <a:rPr lang="zh-TW" altLang="en-US" spc="-245" dirty="0" smtClean="0"/>
              <a:t>線性回歸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493011" y="1296416"/>
            <a:ext cx="6647815" cy="2264081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數值預測，</a:t>
            </a:r>
            <a:r>
              <a:rPr lang="zh-TW" altLang="en-US" sz="2400" b="1" spc="-140" dirty="0" smtClean="0">
                <a:latin typeface="Trebuchet MS"/>
                <a:cs typeface="Trebuchet MS"/>
              </a:rPr>
              <a:t>也稱</a:t>
            </a:r>
            <a:r>
              <a:rPr lang="zh-TW" altLang="en-US" sz="2400" b="1" spc="-140" dirty="0">
                <a:latin typeface="Trebuchet MS"/>
                <a:cs typeface="Trebuchet MS"/>
              </a:rPr>
              <a:t>作</a:t>
            </a:r>
            <a:r>
              <a:rPr lang="zh-TW" altLang="en-US" sz="2400" b="1" spc="-275" dirty="0" smtClean="0">
                <a:latin typeface="Trebuchet MS"/>
                <a:cs typeface="Trebuchet MS"/>
              </a:rPr>
              <a:t>「回歸</a:t>
            </a:r>
            <a:r>
              <a:rPr lang="en-US" altLang="zh-TW" sz="2400" b="1" spc="-275" dirty="0" smtClean="0">
                <a:latin typeface="Trebuchet MS"/>
                <a:cs typeface="Trebuchet MS"/>
              </a:rPr>
              <a:t>(</a:t>
            </a:r>
            <a:r>
              <a:rPr lang="en-US" altLang="zh-TW" sz="2400" b="1" spc="-114" dirty="0">
                <a:latin typeface="Trebuchet MS"/>
                <a:cs typeface="Trebuchet MS"/>
              </a:rPr>
              <a:t>regression</a:t>
            </a:r>
            <a:r>
              <a:rPr lang="en-US" altLang="zh-TW" sz="2400" b="1" spc="-275" dirty="0" smtClean="0">
                <a:latin typeface="Trebuchet MS"/>
                <a:cs typeface="Trebuchet MS"/>
              </a:rPr>
              <a:t>)</a:t>
            </a:r>
            <a:r>
              <a:rPr lang="zh-TW" altLang="en-US" sz="2400" b="1" spc="-275" dirty="0" smtClean="0">
                <a:latin typeface="Trebuchet MS"/>
                <a:cs typeface="Trebuchet MS"/>
              </a:rPr>
              <a:t>」</a:t>
            </a:r>
            <a:endParaRPr sz="2400" dirty="0">
              <a:latin typeface="Trebuchet MS"/>
              <a:cs typeface="Trebuchet MS"/>
            </a:endParaRPr>
          </a:p>
          <a:p>
            <a:pPr marL="608965" marR="5080" indent="-379730">
              <a:lnSpc>
                <a:spcPct val="100000"/>
              </a:lnSpc>
              <a:spcBef>
                <a:spcPts val="1055"/>
              </a:spcBef>
              <a:buFont typeface="Wingdings"/>
              <a:buChar char=""/>
              <a:tabLst>
                <a:tab pos="609600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至今的資料集</a:t>
            </a:r>
            <a:r>
              <a:rPr lang="zh-TW" altLang="en-US" sz="2400" spc="-165" dirty="0" smtClean="0">
                <a:latin typeface="Trebuchet MS"/>
                <a:cs typeface="Trebuchet MS"/>
              </a:rPr>
              <a:t>：有名詞性和</a:t>
            </a:r>
            <a:r>
              <a:rPr lang="zh-TW" altLang="en-US" sz="2400" spc="-185" dirty="0" smtClean="0">
                <a:latin typeface="Trebuchet MS"/>
                <a:cs typeface="Trebuchet MS"/>
              </a:rPr>
              <a:t>數值性的屬性，但只有名詞性的類別</a:t>
            </a:r>
            <a:endParaRPr sz="2400" dirty="0">
              <a:latin typeface="Trebuchet MS"/>
              <a:cs typeface="Trebuchet MS"/>
            </a:endParaRPr>
          </a:p>
          <a:p>
            <a:pPr marL="608965" indent="-37973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609600" algn="l"/>
              </a:tabLst>
            </a:pPr>
            <a:r>
              <a:rPr lang="zh-TW" altLang="en-US" sz="2400" spc="-85" dirty="0" smtClean="0">
                <a:latin typeface="Trebuchet MS"/>
                <a:cs typeface="Trebuchet MS"/>
              </a:rPr>
              <a:t>現在：數值性的類別</a:t>
            </a:r>
            <a:endParaRPr sz="2400" dirty="0">
              <a:latin typeface="Trebuchet MS"/>
              <a:cs typeface="Trebuchet MS"/>
            </a:endParaRPr>
          </a:p>
          <a:p>
            <a:pPr marL="608965" indent="-37973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609600" algn="l"/>
              </a:tabLst>
            </a:pPr>
            <a:r>
              <a:rPr lang="zh-TW" altLang="en-US" sz="2400" spc="-125" dirty="0" smtClean="0">
                <a:latin typeface="Trebuchet MS"/>
                <a:cs typeface="Trebuchet MS"/>
              </a:rPr>
              <a:t>經典的統計方法</a:t>
            </a:r>
            <a:r>
              <a:rPr sz="2400" spc="-114" dirty="0" smtClean="0">
                <a:latin typeface="Trebuchet MS"/>
                <a:cs typeface="Trebuchet MS"/>
              </a:rPr>
              <a:t>(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出現於</a:t>
            </a:r>
            <a:r>
              <a:rPr sz="2400" spc="-80" dirty="0" smtClean="0">
                <a:latin typeface="Trebuchet MS"/>
                <a:cs typeface="Trebuchet MS"/>
              </a:rPr>
              <a:t>1805</a:t>
            </a:r>
            <a:r>
              <a:rPr sz="2400" spc="-80" dirty="0">
                <a:latin typeface="Trebuchet MS"/>
                <a:cs typeface="Trebuchet MS"/>
              </a:rPr>
              <a:t>!)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6911" y="3645408"/>
            <a:ext cx="4852415" cy="3145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矩形 4"/>
          <p:cNvSpPr/>
          <p:nvPr/>
        </p:nvSpPr>
        <p:spPr>
          <a:xfrm>
            <a:off x="8534400" y="4572000"/>
            <a:ext cx="3429000" cy="1752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這是常見的統計圖：有</a:t>
            </a:r>
            <a:r>
              <a:rPr lang="zh-TW" altLang="en-US" dirty="0"/>
              <a:t>一組二維數據</a:t>
            </a:r>
            <a:r>
              <a:rPr lang="zh-TW" altLang="en-US" dirty="0" smtClean="0"/>
              <a:t>，而我們</a:t>
            </a:r>
            <a:r>
              <a:rPr lang="zh-TW" altLang="en-US" dirty="0"/>
              <a:t>想在這些數據點</a:t>
            </a:r>
            <a:r>
              <a:rPr lang="zh-TW" altLang="en-US" dirty="0" smtClean="0"/>
              <a:t>上找到一</a:t>
            </a:r>
            <a:r>
              <a:rPr lang="zh-TW" altLang="en-US" dirty="0"/>
              <a:t>條最接近的直線。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846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4.2: </a:t>
            </a:r>
            <a:r>
              <a:rPr lang="zh-TW" altLang="en-US" spc="-245" dirty="0" smtClean="0"/>
              <a:t>線性回歸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883367" y="1496452"/>
            <a:ext cx="5579110" cy="48474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3050" i="1" spc="5" dirty="0">
                <a:latin typeface="Times New Roman"/>
                <a:cs typeface="Times New Roman"/>
              </a:rPr>
              <a:t>x</a:t>
            </a:r>
            <a:r>
              <a:rPr sz="3050" i="1" spc="-130" dirty="0">
                <a:latin typeface="Times New Roman"/>
                <a:cs typeface="Times New Roman"/>
              </a:rPr>
              <a:t> </a:t>
            </a:r>
            <a:r>
              <a:rPr sz="3050" spc="10" dirty="0">
                <a:latin typeface="Symbol"/>
                <a:cs typeface="Symbol"/>
              </a:rPr>
              <a:t></a:t>
            </a:r>
            <a:r>
              <a:rPr sz="3050" spc="-125" dirty="0">
                <a:latin typeface="Times New Roman"/>
                <a:cs typeface="Times New Roman"/>
              </a:rPr>
              <a:t> </a:t>
            </a:r>
            <a:r>
              <a:rPr sz="3050" i="1" spc="-105" dirty="0">
                <a:latin typeface="Times New Roman"/>
                <a:cs typeface="Times New Roman"/>
              </a:rPr>
              <a:t>w</a:t>
            </a:r>
            <a:r>
              <a:rPr sz="2700" spc="-157" baseline="-23148" dirty="0">
                <a:latin typeface="Times New Roman"/>
                <a:cs typeface="Times New Roman"/>
              </a:rPr>
              <a:t>0</a:t>
            </a:r>
            <a:r>
              <a:rPr sz="2700" spc="-89" baseline="-23148" dirty="0">
                <a:latin typeface="Times New Roman"/>
                <a:cs typeface="Times New Roman"/>
              </a:rPr>
              <a:t> </a:t>
            </a:r>
            <a:r>
              <a:rPr sz="3050" spc="10" dirty="0">
                <a:latin typeface="Symbol"/>
                <a:cs typeface="Symbol"/>
              </a:rPr>
              <a:t></a:t>
            </a:r>
            <a:r>
              <a:rPr sz="3050" spc="-260" dirty="0">
                <a:latin typeface="Times New Roman"/>
                <a:cs typeface="Times New Roman"/>
              </a:rPr>
              <a:t> </a:t>
            </a:r>
            <a:r>
              <a:rPr sz="3050" i="1" spc="-160" dirty="0">
                <a:latin typeface="Times New Roman"/>
                <a:cs typeface="Times New Roman"/>
              </a:rPr>
              <a:t>w</a:t>
            </a:r>
            <a:r>
              <a:rPr sz="2700" spc="-240" baseline="-23148" dirty="0">
                <a:latin typeface="Times New Roman"/>
                <a:cs typeface="Times New Roman"/>
              </a:rPr>
              <a:t>1</a:t>
            </a:r>
            <a:r>
              <a:rPr sz="3050" i="1" spc="-160" dirty="0">
                <a:latin typeface="Times New Roman"/>
                <a:cs typeface="Times New Roman"/>
              </a:rPr>
              <a:t>a</a:t>
            </a:r>
            <a:r>
              <a:rPr sz="2700" spc="-240" baseline="-23148" dirty="0">
                <a:latin typeface="Times New Roman"/>
                <a:cs typeface="Times New Roman"/>
              </a:rPr>
              <a:t>1</a:t>
            </a:r>
            <a:r>
              <a:rPr sz="2700" spc="-195" baseline="-23148" dirty="0">
                <a:latin typeface="Times New Roman"/>
                <a:cs typeface="Times New Roman"/>
              </a:rPr>
              <a:t> </a:t>
            </a:r>
            <a:r>
              <a:rPr sz="3050" spc="10" dirty="0">
                <a:latin typeface="Symbol"/>
                <a:cs typeface="Symbol"/>
              </a:rPr>
              <a:t></a:t>
            </a:r>
            <a:r>
              <a:rPr sz="3050" spc="-265" dirty="0">
                <a:latin typeface="Times New Roman"/>
                <a:cs typeface="Times New Roman"/>
              </a:rPr>
              <a:t> </a:t>
            </a:r>
            <a:r>
              <a:rPr sz="3050" i="1" spc="-35" dirty="0">
                <a:latin typeface="Times New Roman"/>
                <a:cs typeface="Times New Roman"/>
              </a:rPr>
              <a:t>w</a:t>
            </a:r>
            <a:r>
              <a:rPr sz="2700" spc="-52" baseline="-23148" dirty="0">
                <a:latin typeface="Times New Roman"/>
                <a:cs typeface="Times New Roman"/>
              </a:rPr>
              <a:t>2</a:t>
            </a:r>
            <a:r>
              <a:rPr sz="3050" i="1" spc="-35" dirty="0">
                <a:latin typeface="Times New Roman"/>
                <a:cs typeface="Times New Roman"/>
              </a:rPr>
              <a:t>a</a:t>
            </a:r>
            <a:r>
              <a:rPr sz="2700" spc="-52" baseline="-23148" dirty="0">
                <a:latin typeface="Times New Roman"/>
                <a:cs typeface="Times New Roman"/>
              </a:rPr>
              <a:t>2</a:t>
            </a:r>
            <a:r>
              <a:rPr sz="2700" spc="434" baseline="-23148" dirty="0">
                <a:latin typeface="Times New Roman"/>
                <a:cs typeface="Times New Roman"/>
              </a:rPr>
              <a:t> </a:t>
            </a:r>
            <a:r>
              <a:rPr sz="3050" spc="10" dirty="0">
                <a:latin typeface="Symbol"/>
                <a:cs typeface="Symbol"/>
              </a:rPr>
              <a:t></a:t>
            </a:r>
            <a:r>
              <a:rPr sz="3050" spc="-490" dirty="0">
                <a:latin typeface="Times New Roman"/>
                <a:cs typeface="Times New Roman"/>
              </a:rPr>
              <a:t> </a:t>
            </a:r>
            <a:r>
              <a:rPr sz="3050" spc="55" dirty="0">
                <a:latin typeface="Times New Roman"/>
                <a:cs typeface="Times New Roman"/>
              </a:rPr>
              <a:t>...</a:t>
            </a:r>
            <a:r>
              <a:rPr sz="3050" spc="55" dirty="0">
                <a:latin typeface="Symbol"/>
                <a:cs typeface="Symbol"/>
              </a:rPr>
              <a:t></a:t>
            </a:r>
            <a:r>
              <a:rPr sz="3050" spc="-260" dirty="0">
                <a:latin typeface="Times New Roman"/>
                <a:cs typeface="Times New Roman"/>
              </a:rPr>
              <a:t> </a:t>
            </a:r>
            <a:r>
              <a:rPr sz="3050" i="1" spc="-90" dirty="0" err="1">
                <a:latin typeface="Times New Roman"/>
                <a:cs typeface="Times New Roman"/>
              </a:rPr>
              <a:t>w</a:t>
            </a:r>
            <a:r>
              <a:rPr sz="2700" i="1" spc="-135" baseline="-23148" dirty="0" err="1">
                <a:latin typeface="Times New Roman"/>
                <a:cs typeface="Times New Roman"/>
              </a:rPr>
              <a:t>k</a:t>
            </a:r>
            <a:r>
              <a:rPr sz="2700" i="1" spc="-307" baseline="-23148" dirty="0">
                <a:latin typeface="Times New Roman"/>
                <a:cs typeface="Times New Roman"/>
              </a:rPr>
              <a:t> </a:t>
            </a:r>
            <a:r>
              <a:rPr sz="3050" i="1" spc="-20" dirty="0" err="1" smtClean="0">
                <a:latin typeface="Times New Roman"/>
                <a:cs typeface="Times New Roman"/>
              </a:rPr>
              <a:t>a</a:t>
            </a:r>
            <a:r>
              <a:rPr sz="2700" i="1" spc="-30" baseline="-23148" dirty="0" err="1" smtClean="0">
                <a:latin typeface="Times New Roman"/>
                <a:cs typeface="Times New Roman"/>
              </a:rPr>
              <a:t>k</a:t>
            </a:r>
            <a:endParaRPr sz="2700" baseline="-23148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3193057"/>
            <a:ext cx="4852415" cy="3145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05785" y="5553987"/>
            <a:ext cx="336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30" dirty="0">
                <a:latin typeface="Trebuchet MS"/>
                <a:cs typeface="Trebuchet MS"/>
              </a:rPr>
              <a:t>a</a:t>
            </a:r>
            <a:r>
              <a:rPr sz="2400" spc="-44" baseline="-20833" dirty="0">
                <a:latin typeface="Trebuchet MS"/>
                <a:cs typeface="Trebuchet MS"/>
              </a:rPr>
              <a:t>1</a:t>
            </a:r>
            <a:endParaRPr sz="2400" baseline="-20833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73147" y="5939126"/>
            <a:ext cx="1423035" cy="172085"/>
          </a:xfrm>
          <a:custGeom>
            <a:avLst/>
            <a:gdLst/>
            <a:ahLst/>
            <a:cxnLst/>
            <a:rect l="l" t="t" r="r" b="b"/>
            <a:pathLst>
              <a:path w="1423034" h="172084">
                <a:moveTo>
                  <a:pt x="1347163" y="85903"/>
                </a:moveTo>
                <a:lnTo>
                  <a:pt x="1313661" y="66472"/>
                </a:lnTo>
                <a:lnTo>
                  <a:pt x="0" y="66472"/>
                </a:lnTo>
                <a:lnTo>
                  <a:pt x="0" y="104572"/>
                </a:lnTo>
                <a:lnTo>
                  <a:pt x="1314975" y="104572"/>
                </a:lnTo>
                <a:lnTo>
                  <a:pt x="1347163" y="85903"/>
                </a:lnTo>
                <a:close/>
              </a:path>
              <a:path w="1423034" h="172084">
                <a:moveTo>
                  <a:pt x="1422653" y="85522"/>
                </a:moveTo>
                <a:lnTo>
                  <a:pt x="1280159" y="2464"/>
                </a:lnTo>
                <a:lnTo>
                  <a:pt x="1273004" y="0"/>
                </a:lnTo>
                <a:lnTo>
                  <a:pt x="1265777" y="464"/>
                </a:lnTo>
                <a:lnTo>
                  <a:pt x="1259264" y="3643"/>
                </a:lnTo>
                <a:lnTo>
                  <a:pt x="1254251" y="9322"/>
                </a:lnTo>
                <a:lnTo>
                  <a:pt x="1251787" y="16597"/>
                </a:lnTo>
                <a:lnTo>
                  <a:pt x="1252251" y="24086"/>
                </a:lnTo>
                <a:lnTo>
                  <a:pt x="1255430" y="30860"/>
                </a:lnTo>
                <a:lnTo>
                  <a:pt x="1261109" y="35992"/>
                </a:lnTo>
                <a:lnTo>
                  <a:pt x="1313661" y="66472"/>
                </a:lnTo>
                <a:lnTo>
                  <a:pt x="1384553" y="66472"/>
                </a:lnTo>
                <a:lnTo>
                  <a:pt x="1384553" y="107934"/>
                </a:lnTo>
                <a:lnTo>
                  <a:pt x="1422653" y="85522"/>
                </a:lnTo>
                <a:close/>
              </a:path>
              <a:path w="1423034" h="172084">
                <a:moveTo>
                  <a:pt x="1384553" y="107934"/>
                </a:moveTo>
                <a:lnTo>
                  <a:pt x="1384553" y="104572"/>
                </a:lnTo>
                <a:lnTo>
                  <a:pt x="1314975" y="104572"/>
                </a:lnTo>
                <a:lnTo>
                  <a:pt x="1261109" y="135814"/>
                </a:lnTo>
                <a:lnTo>
                  <a:pt x="1255430" y="140946"/>
                </a:lnTo>
                <a:lnTo>
                  <a:pt x="1252251" y="147720"/>
                </a:lnTo>
                <a:lnTo>
                  <a:pt x="1251787" y="155209"/>
                </a:lnTo>
                <a:lnTo>
                  <a:pt x="1254251" y="162484"/>
                </a:lnTo>
                <a:lnTo>
                  <a:pt x="1259264" y="167842"/>
                </a:lnTo>
                <a:lnTo>
                  <a:pt x="1265777" y="171057"/>
                </a:lnTo>
                <a:lnTo>
                  <a:pt x="1273004" y="171700"/>
                </a:lnTo>
                <a:lnTo>
                  <a:pt x="1280159" y="169342"/>
                </a:lnTo>
                <a:lnTo>
                  <a:pt x="1384553" y="107934"/>
                </a:lnTo>
                <a:close/>
              </a:path>
              <a:path w="1423034" h="172084">
                <a:moveTo>
                  <a:pt x="1384553" y="104572"/>
                </a:moveTo>
                <a:lnTo>
                  <a:pt x="1384553" y="66472"/>
                </a:lnTo>
                <a:lnTo>
                  <a:pt x="1313661" y="66472"/>
                </a:lnTo>
                <a:lnTo>
                  <a:pt x="1347163" y="85903"/>
                </a:lnTo>
                <a:lnTo>
                  <a:pt x="1375409" y="69520"/>
                </a:lnTo>
                <a:lnTo>
                  <a:pt x="1375409" y="104572"/>
                </a:lnTo>
                <a:lnTo>
                  <a:pt x="1384553" y="104572"/>
                </a:lnTo>
                <a:close/>
              </a:path>
              <a:path w="1423034" h="172084">
                <a:moveTo>
                  <a:pt x="1375409" y="104572"/>
                </a:moveTo>
                <a:lnTo>
                  <a:pt x="1375409" y="102286"/>
                </a:lnTo>
                <a:lnTo>
                  <a:pt x="1347163" y="85903"/>
                </a:lnTo>
                <a:lnTo>
                  <a:pt x="1314975" y="104572"/>
                </a:lnTo>
                <a:lnTo>
                  <a:pt x="1375409" y="104572"/>
                </a:lnTo>
                <a:close/>
              </a:path>
              <a:path w="1423034" h="172084">
                <a:moveTo>
                  <a:pt x="1375409" y="102286"/>
                </a:moveTo>
                <a:lnTo>
                  <a:pt x="1375409" y="69520"/>
                </a:lnTo>
                <a:lnTo>
                  <a:pt x="1347163" y="85903"/>
                </a:lnTo>
                <a:lnTo>
                  <a:pt x="1375409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4477" y="4209057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65" dirty="0">
                <a:latin typeface="Trebuchet MS"/>
                <a:cs typeface="Trebuchet MS"/>
              </a:rPr>
              <a:t>x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0160" y="3948199"/>
            <a:ext cx="171450" cy="914400"/>
          </a:xfrm>
          <a:custGeom>
            <a:avLst/>
            <a:gdLst/>
            <a:ahLst/>
            <a:cxnLst/>
            <a:rect l="l" t="t" r="r" b="b"/>
            <a:pathLst>
              <a:path w="171450" h="914400">
                <a:moveTo>
                  <a:pt x="171045" y="149768"/>
                </a:moveTo>
                <a:lnTo>
                  <a:pt x="168580" y="142494"/>
                </a:lnTo>
                <a:lnTo>
                  <a:pt x="85522" y="0"/>
                </a:lnTo>
                <a:lnTo>
                  <a:pt x="2464" y="142494"/>
                </a:lnTo>
                <a:lnTo>
                  <a:pt x="0" y="149768"/>
                </a:lnTo>
                <a:lnTo>
                  <a:pt x="464" y="157257"/>
                </a:lnTo>
                <a:lnTo>
                  <a:pt x="3643" y="164032"/>
                </a:lnTo>
                <a:lnTo>
                  <a:pt x="9322" y="169163"/>
                </a:lnTo>
                <a:lnTo>
                  <a:pt x="16478" y="171521"/>
                </a:lnTo>
                <a:lnTo>
                  <a:pt x="23705" y="170878"/>
                </a:lnTo>
                <a:lnTo>
                  <a:pt x="30218" y="167663"/>
                </a:lnTo>
                <a:lnTo>
                  <a:pt x="35230" y="162305"/>
                </a:lnTo>
                <a:lnTo>
                  <a:pt x="66472" y="108440"/>
                </a:lnTo>
                <a:lnTo>
                  <a:pt x="66472" y="38100"/>
                </a:lnTo>
                <a:lnTo>
                  <a:pt x="104572" y="38100"/>
                </a:lnTo>
                <a:lnTo>
                  <a:pt x="104572" y="109052"/>
                </a:lnTo>
                <a:lnTo>
                  <a:pt x="135814" y="162305"/>
                </a:lnTo>
                <a:lnTo>
                  <a:pt x="140827" y="167663"/>
                </a:lnTo>
                <a:lnTo>
                  <a:pt x="147339" y="170878"/>
                </a:lnTo>
                <a:lnTo>
                  <a:pt x="154566" y="171521"/>
                </a:lnTo>
                <a:lnTo>
                  <a:pt x="161722" y="169163"/>
                </a:lnTo>
                <a:lnTo>
                  <a:pt x="167401" y="164032"/>
                </a:lnTo>
                <a:lnTo>
                  <a:pt x="170580" y="157257"/>
                </a:lnTo>
                <a:lnTo>
                  <a:pt x="171045" y="149768"/>
                </a:lnTo>
                <a:close/>
              </a:path>
              <a:path w="171450" h="914400">
                <a:moveTo>
                  <a:pt x="104572" y="109052"/>
                </a:moveTo>
                <a:lnTo>
                  <a:pt x="104572" y="38100"/>
                </a:lnTo>
                <a:lnTo>
                  <a:pt x="66472" y="38100"/>
                </a:lnTo>
                <a:lnTo>
                  <a:pt x="66472" y="108440"/>
                </a:lnTo>
                <a:lnTo>
                  <a:pt x="68758" y="104499"/>
                </a:lnTo>
                <a:lnTo>
                  <a:pt x="68758" y="48005"/>
                </a:lnTo>
                <a:lnTo>
                  <a:pt x="101524" y="48005"/>
                </a:lnTo>
                <a:lnTo>
                  <a:pt x="101524" y="103857"/>
                </a:lnTo>
                <a:lnTo>
                  <a:pt x="104572" y="109052"/>
                </a:lnTo>
                <a:close/>
              </a:path>
              <a:path w="171450" h="914400">
                <a:moveTo>
                  <a:pt x="104572" y="914400"/>
                </a:moveTo>
                <a:lnTo>
                  <a:pt x="104572" y="109052"/>
                </a:lnTo>
                <a:lnTo>
                  <a:pt x="85235" y="76091"/>
                </a:lnTo>
                <a:lnTo>
                  <a:pt x="66472" y="108440"/>
                </a:lnTo>
                <a:lnTo>
                  <a:pt x="66472" y="914400"/>
                </a:lnTo>
                <a:lnTo>
                  <a:pt x="104572" y="914400"/>
                </a:lnTo>
                <a:close/>
              </a:path>
              <a:path w="171450" h="914400">
                <a:moveTo>
                  <a:pt x="101524" y="48005"/>
                </a:moveTo>
                <a:lnTo>
                  <a:pt x="68758" y="48005"/>
                </a:lnTo>
                <a:lnTo>
                  <a:pt x="85235" y="76091"/>
                </a:lnTo>
                <a:lnTo>
                  <a:pt x="101524" y="48005"/>
                </a:lnTo>
                <a:close/>
              </a:path>
              <a:path w="171450" h="914400">
                <a:moveTo>
                  <a:pt x="85235" y="76091"/>
                </a:moveTo>
                <a:lnTo>
                  <a:pt x="68758" y="48005"/>
                </a:lnTo>
                <a:lnTo>
                  <a:pt x="68758" y="104499"/>
                </a:lnTo>
                <a:lnTo>
                  <a:pt x="85235" y="76091"/>
                </a:lnTo>
                <a:close/>
              </a:path>
              <a:path w="171450" h="914400">
                <a:moveTo>
                  <a:pt x="101524" y="103857"/>
                </a:moveTo>
                <a:lnTo>
                  <a:pt x="101524" y="48005"/>
                </a:lnTo>
                <a:lnTo>
                  <a:pt x="85235" y="76091"/>
                </a:lnTo>
                <a:lnTo>
                  <a:pt x="101524" y="103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矩形 8"/>
          <p:cNvSpPr/>
          <p:nvPr/>
        </p:nvSpPr>
        <p:spPr>
          <a:xfrm>
            <a:off x="6553200" y="3886200"/>
            <a:ext cx="5257800" cy="2452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400" dirty="0" smtClean="0"/>
              <a:t>將這個圖想成是只有一個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的一維空間，只需要注意</a:t>
            </a:r>
            <a:r>
              <a:rPr lang="en-US" altLang="zh-TW" sz="2400" dirty="0"/>
              <a:t>w0 </a:t>
            </a:r>
            <a:r>
              <a:rPr lang="zh-TW" altLang="en-US" sz="2400" dirty="0"/>
              <a:t>加</a:t>
            </a:r>
            <a:r>
              <a:rPr lang="en-US" altLang="zh-TW" sz="2400" dirty="0" smtClean="0"/>
              <a:t>w1a1</a:t>
            </a:r>
            <a:r>
              <a:rPr lang="zh-TW" altLang="en-US" sz="2400" dirty="0" smtClean="0"/>
              <a:t>，其</a:t>
            </a:r>
            <a:r>
              <a:rPr lang="zh-TW" altLang="en-US" sz="2400" dirty="0"/>
              <a:t>中</a:t>
            </a:r>
            <a:r>
              <a:rPr lang="en-US" altLang="zh-TW" sz="2400" dirty="0" smtClean="0"/>
              <a:t>w0</a:t>
            </a:r>
            <a:r>
              <a:rPr lang="zh-TW" altLang="en-US" sz="2400" dirty="0"/>
              <a:t>和</a:t>
            </a:r>
            <a:r>
              <a:rPr lang="en-US" altLang="zh-TW" sz="2400" dirty="0"/>
              <a:t>w1</a:t>
            </a:r>
            <a:r>
              <a:rPr lang="zh-TW" altLang="en-US" sz="2400" dirty="0"/>
              <a:t>是</a:t>
            </a:r>
            <a:r>
              <a:rPr lang="zh-TW" altLang="en-US" sz="2400" dirty="0" smtClean="0"/>
              <a:t>由資料中</a:t>
            </a:r>
            <a:r>
              <a:rPr lang="zh-TW" altLang="en-US" sz="2400" dirty="0"/>
              <a:t>得出的兩個</a:t>
            </a:r>
            <a:r>
              <a:rPr lang="zh-TW" altLang="en-US" sz="2400" dirty="0" smtClean="0"/>
              <a:t>常量。</a:t>
            </a:r>
            <a:endParaRPr lang="en-US" altLang="zh-TW" sz="2400" dirty="0" smtClean="0"/>
          </a:p>
          <a:p>
            <a:r>
              <a:rPr lang="zh-TW" altLang="en-US" sz="2400" dirty="0" smtClean="0"/>
              <a:t>這個等式只適合使用於數字</a:t>
            </a:r>
            <a:r>
              <a:rPr lang="zh-TW" altLang="en-US" sz="2400" dirty="0"/>
              <a:t>屬性，因為我們用常量乘以這些屬性</a:t>
            </a:r>
            <a:r>
              <a:rPr lang="zh-TW" altLang="en-US" sz="2400" dirty="0" smtClean="0"/>
              <a:t>值</a:t>
            </a:r>
            <a:r>
              <a:rPr lang="en-US" altLang="zh-TW" sz="2400" dirty="0" smtClean="0"/>
              <a:t>(a1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a2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a3…)</a:t>
            </a:r>
            <a:r>
              <a:rPr lang="zh-TW" altLang="en-US" sz="2400" dirty="0" smtClean="0"/>
              <a:t>。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57007" y="805718"/>
            <a:ext cx="9287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-70" dirty="0" smtClean="0">
                <a:latin typeface="Trebuchet MS"/>
                <a:cs typeface="Trebuchet MS"/>
              </a:rPr>
              <a:t>在數值屬性上使用這個</a:t>
            </a:r>
            <a:r>
              <a:rPr lang="zh-TW" altLang="en-US" sz="2800" spc="-70" dirty="0">
                <a:latin typeface="Trebuchet MS"/>
                <a:cs typeface="Trebuchet MS"/>
              </a:rPr>
              <a:t>加權直線</a:t>
            </a:r>
            <a:r>
              <a:rPr lang="zh-TW" altLang="en-US" sz="2800" spc="-70" dirty="0" smtClean="0">
                <a:latin typeface="Trebuchet MS"/>
                <a:cs typeface="Trebuchet MS"/>
              </a:rPr>
              <a:t>公式所得到的結果最自然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41" y="2803305"/>
            <a:ext cx="6761905" cy="81904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650240" y="208280"/>
            <a:ext cx="71983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3200" b="1" i="1" spc="-200" dirty="0" smtClean="0">
                <a:solidFill>
                  <a:srgbClr val="E41815"/>
                </a:solidFill>
                <a:latin typeface="Trebuchet MS"/>
                <a:cs typeface="Trebuchet MS"/>
              </a:rPr>
              <a:t>Lesson </a:t>
            </a:r>
            <a:r>
              <a:rPr sz="3200" b="1" i="1" spc="-285" dirty="0" smtClean="0">
                <a:solidFill>
                  <a:srgbClr val="E41815"/>
                </a:solidFill>
                <a:latin typeface="Trebuchet MS"/>
                <a:cs typeface="Trebuchet MS"/>
              </a:rPr>
              <a:t>4.2: </a:t>
            </a:r>
            <a:r>
              <a:rPr lang="zh-TW" altLang="en-US" sz="3200" b="1" i="1" spc="-245" dirty="0" smtClean="0">
                <a:solidFill>
                  <a:srgbClr val="E41815"/>
                </a:solidFill>
                <a:latin typeface="Trebuchet MS"/>
                <a:cs typeface="Trebuchet MS"/>
              </a:rPr>
              <a:t>線性回歸</a:t>
            </a:r>
            <a:endParaRPr sz="3200" dirty="0" smtClean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7190" y="3840463"/>
            <a:ext cx="7635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indent="-36449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77190" algn="l"/>
              </a:tabLst>
            </a:pPr>
            <a:r>
              <a:rPr lang="zh-TW" altLang="en-US" sz="2000" dirty="0" smtClean="0"/>
              <a:t>選擇能</a:t>
            </a:r>
            <a:r>
              <a:rPr lang="zh-TW" altLang="en-US" sz="2000" dirty="0"/>
              <a:t>在訓練資料上得到最小的平方誤差的加權值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55177" y="4679932"/>
            <a:ext cx="161290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endParaRPr sz="240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10" dirty="0" smtClean="0">
                <a:latin typeface="Symbol"/>
                <a:cs typeface="Symbol"/>
              </a:rPr>
              <a:t></a:t>
            </a:r>
            <a:endParaRPr sz="2400" dirty="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8663" y="4200963"/>
            <a:ext cx="356870" cy="427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000" spc="15" baseline="-38383" dirty="0">
                <a:latin typeface="Symbol"/>
                <a:cs typeface="Symbol"/>
              </a:rPr>
              <a:t></a:t>
            </a:r>
            <a:r>
              <a:rPr sz="4000" spc="-615" baseline="-38383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45624" y="4432010"/>
            <a:ext cx="16129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Symbol"/>
                <a:cs typeface="Symbol"/>
              </a:rPr>
              <a:t></a:t>
            </a:r>
            <a:endParaRPr sz="2400" dirty="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7098" y="4491509"/>
            <a:ext cx="12890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i="1" spc="1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59052" y="5008227"/>
            <a:ext cx="631825" cy="427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Times New Roman"/>
                <a:cs typeface="Times New Roman"/>
              </a:rPr>
              <a:t>i </a:t>
            </a:r>
            <a:r>
              <a:rPr sz="1400" spc="35" dirty="0">
                <a:latin typeface="Symbol"/>
                <a:cs typeface="Symbol"/>
              </a:rPr>
              <a:t></a:t>
            </a:r>
            <a:r>
              <a:rPr sz="1400" spc="35" dirty="0">
                <a:latin typeface="Times New Roman"/>
                <a:cs typeface="Times New Roman"/>
              </a:rPr>
              <a:t>1</a:t>
            </a:r>
            <a:r>
              <a:rPr sz="1400" spc="215" dirty="0">
                <a:latin typeface="Times New Roman"/>
                <a:cs typeface="Times New Roman"/>
              </a:rPr>
              <a:t> </a:t>
            </a:r>
            <a:r>
              <a:rPr sz="4000" spc="15" baseline="-7070" dirty="0">
                <a:latin typeface="Symbol"/>
                <a:cs typeface="Symbol"/>
              </a:rPr>
              <a:t></a:t>
            </a:r>
            <a:endParaRPr sz="4000" baseline="-7070" dirty="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22758" y="4491509"/>
            <a:ext cx="1174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i="1" spc="10" dirty="0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8039" y="4692675"/>
            <a:ext cx="27559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latin typeface="Times New Roman"/>
                <a:cs typeface="Times New Roman"/>
              </a:rPr>
              <a:t>(</a:t>
            </a:r>
            <a:r>
              <a:rPr sz="1400" spc="-245" dirty="0">
                <a:latin typeface="Times New Roman"/>
                <a:cs typeface="Times New Roman"/>
              </a:rPr>
              <a:t> </a:t>
            </a:r>
            <a:r>
              <a:rPr sz="1400" i="1" spc="5" dirty="0">
                <a:latin typeface="Times New Roman"/>
                <a:cs typeface="Times New Roman"/>
              </a:rPr>
              <a:t>i</a:t>
            </a:r>
            <a:r>
              <a:rPr sz="1400" i="1" spc="-19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76567" y="4938806"/>
            <a:ext cx="43942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8935" algn="l"/>
              </a:tabLst>
            </a:pPr>
            <a:r>
              <a:rPr sz="1400" i="1" spc="5" dirty="0">
                <a:latin typeface="Times New Roman"/>
                <a:cs typeface="Times New Roman"/>
              </a:rPr>
              <a:t>j	j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32029" y="4459521"/>
            <a:ext cx="1471930" cy="940001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44805" indent="-294640">
              <a:lnSpc>
                <a:spcPct val="100000"/>
              </a:lnSpc>
              <a:spcBef>
                <a:spcPts val="650"/>
              </a:spcBef>
              <a:buSzPct val="66265"/>
              <a:buChar char=""/>
              <a:tabLst>
                <a:tab pos="345440" algn="l"/>
                <a:tab pos="1256665" algn="l"/>
              </a:tabLst>
            </a:pPr>
            <a:r>
              <a:rPr sz="6000" spc="22" baseline="-8701" dirty="0">
                <a:latin typeface="Symbol"/>
                <a:cs typeface="Symbol"/>
              </a:rPr>
              <a:t></a:t>
            </a:r>
            <a:r>
              <a:rPr sz="6000" spc="-60" baseline="-8701" dirty="0">
                <a:latin typeface="Times New Roman"/>
                <a:cs typeface="Times New Roman"/>
              </a:rPr>
              <a:t> </a:t>
            </a:r>
            <a:r>
              <a:rPr sz="2400" i="1" spc="20" dirty="0">
                <a:latin typeface="Times New Roman"/>
                <a:cs typeface="Times New Roman"/>
              </a:rPr>
              <a:t>w	</a:t>
            </a:r>
            <a:r>
              <a:rPr sz="2400" i="1" spc="15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412750">
              <a:lnSpc>
                <a:spcPct val="100000"/>
              </a:lnSpc>
              <a:spcBef>
                <a:spcPts val="235"/>
              </a:spcBef>
            </a:pPr>
            <a:r>
              <a:rPr sz="1400" i="1" spc="5" dirty="0">
                <a:latin typeface="Times New Roman"/>
                <a:cs typeface="Times New Roman"/>
              </a:rPr>
              <a:t>j </a:t>
            </a:r>
            <a:r>
              <a:rPr sz="1400" spc="10" dirty="0">
                <a:latin typeface="Symbol"/>
                <a:cs typeface="Symbol"/>
              </a:rPr>
              <a:t></a:t>
            </a:r>
            <a:r>
              <a:rPr sz="1400" spc="-325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56286" y="4487690"/>
            <a:ext cx="1242695" cy="6315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6000" spc="22" baseline="-25435" dirty="0">
                <a:latin typeface="Symbol"/>
                <a:cs typeface="Symbol"/>
              </a:rPr>
              <a:t></a:t>
            </a:r>
            <a:r>
              <a:rPr sz="6000" spc="-345" baseline="-25435" dirty="0">
                <a:latin typeface="Times New Roman"/>
                <a:cs typeface="Times New Roman"/>
              </a:rPr>
              <a:t> </a:t>
            </a:r>
            <a:r>
              <a:rPr sz="4000" spc="15" baseline="-19191" dirty="0">
                <a:latin typeface="Symbol"/>
                <a:cs typeface="Symbol"/>
              </a:rPr>
              <a:t></a:t>
            </a:r>
            <a:r>
              <a:rPr sz="4000" spc="7" baseline="-19191" dirty="0">
                <a:latin typeface="Times New Roman"/>
                <a:cs typeface="Times New Roman"/>
              </a:rPr>
              <a:t> </a:t>
            </a:r>
            <a:r>
              <a:rPr sz="4000" i="1" spc="15" baseline="-25252" dirty="0">
                <a:latin typeface="Times New Roman"/>
                <a:cs typeface="Times New Roman"/>
              </a:rPr>
              <a:t>x</a:t>
            </a:r>
            <a:r>
              <a:rPr sz="4000" i="1" spc="-472" baseline="-25252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(</a:t>
            </a:r>
            <a:r>
              <a:rPr sz="1400" spc="-225" dirty="0">
                <a:latin typeface="Times New Roman"/>
                <a:cs typeface="Times New Roman"/>
              </a:rPr>
              <a:t> </a:t>
            </a:r>
            <a:r>
              <a:rPr sz="1400" i="1" spc="5" dirty="0">
                <a:latin typeface="Times New Roman"/>
                <a:cs typeface="Times New Roman"/>
              </a:rPr>
              <a:t>i</a:t>
            </a:r>
            <a:r>
              <a:rPr sz="1400" i="1" spc="-16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)</a:t>
            </a:r>
            <a:endParaRPr sz="1400" dirty="0">
              <a:latin typeface="Times New Roman"/>
              <a:cs typeface="Times New Roman"/>
            </a:endParaRPr>
          </a:p>
        </p:txBody>
      </p:sp>
      <p:cxnSp>
        <p:nvCxnSpPr>
          <p:cNvPr id="31" name="直線接點 30"/>
          <p:cNvCxnSpPr/>
          <p:nvPr/>
        </p:nvCxnSpPr>
        <p:spPr>
          <a:xfrm>
            <a:off x="5665102" y="4716640"/>
            <a:ext cx="0" cy="380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形圖說文字 39"/>
          <p:cNvSpPr/>
          <p:nvPr/>
        </p:nvSpPr>
        <p:spPr>
          <a:xfrm>
            <a:off x="7032784" y="814265"/>
            <a:ext cx="4267200" cy="1858818"/>
          </a:xfrm>
          <a:prstGeom prst="wedgeEllipseCallout">
            <a:avLst>
              <a:gd name="adj1" fmla="val -48607"/>
              <a:gd name="adj2" fmla="val 6351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r>
              <a:rPr lang="en-US" altLang="zh-TW" baseline="-25000" dirty="0" smtClean="0"/>
              <a:t>1</a:t>
            </a:r>
            <a:r>
              <a:rPr lang="zh-TW" altLang="en-US" dirty="0"/>
              <a:t> 、 </a:t>
            </a:r>
            <a:r>
              <a:rPr lang="en-US" altLang="zh-TW" dirty="0" smtClean="0"/>
              <a:t>a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..a</a:t>
            </a:r>
            <a:r>
              <a:rPr lang="en-US" altLang="zh-TW" baseline="-25000" dirty="0" smtClean="0"/>
              <a:t>k</a:t>
            </a:r>
            <a:r>
              <a:rPr lang="zh-TW" altLang="en-US" dirty="0"/>
              <a:t>指的是</a:t>
            </a:r>
            <a:r>
              <a:rPr lang="zh-TW" altLang="en-US" dirty="0" smtClean="0"/>
              <a:t>第一、二、三</a:t>
            </a:r>
            <a:r>
              <a:rPr lang="zh-TW" altLang="en-US" dirty="0"/>
              <a:t>個</a:t>
            </a:r>
            <a:r>
              <a:rPr lang="zh-TW" altLang="en-US" dirty="0" smtClean="0"/>
              <a:t>屬性，且我們</a:t>
            </a:r>
            <a:r>
              <a:rPr lang="zh-TW" altLang="en-US" dirty="0"/>
              <a:t>定義</a:t>
            </a:r>
            <a:r>
              <a:rPr lang="en-US" altLang="zh-TW" dirty="0" smtClean="0"/>
              <a:t>a</a:t>
            </a:r>
            <a:r>
              <a:rPr lang="en-US" altLang="zh-TW" baseline="-25000" dirty="0" smtClean="0"/>
              <a:t>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</a:t>
            </a:r>
            <a:r>
              <a:rPr lang="zh-TW" altLang="en-US" dirty="0" smtClean="0"/>
              <a:t>！</a:t>
            </a:r>
            <a:endParaRPr lang="zh-TW" altLang="en-US" dirty="0"/>
          </a:p>
        </p:txBody>
      </p:sp>
      <p:sp>
        <p:nvSpPr>
          <p:cNvPr id="42" name="向下箭號 41"/>
          <p:cNvSpPr/>
          <p:nvPr/>
        </p:nvSpPr>
        <p:spPr>
          <a:xfrm>
            <a:off x="3288562" y="5462186"/>
            <a:ext cx="275825" cy="51695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43" name="向下箭號 42"/>
          <p:cNvSpPr/>
          <p:nvPr/>
        </p:nvSpPr>
        <p:spPr>
          <a:xfrm>
            <a:off x="5167789" y="5457987"/>
            <a:ext cx="365882" cy="10522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44" name="矩形 43"/>
          <p:cNvSpPr/>
          <p:nvPr/>
        </p:nvSpPr>
        <p:spPr>
          <a:xfrm>
            <a:off x="3077633" y="4764559"/>
            <a:ext cx="654396" cy="502004"/>
          </a:xfrm>
          <a:prstGeom prst="rect">
            <a:avLst/>
          </a:prstGeom>
          <a:noFill/>
          <a:ln w="38100">
            <a:solidFill>
              <a:srgbClr val="BF3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45" name="矩形 44"/>
          <p:cNvSpPr/>
          <p:nvPr/>
        </p:nvSpPr>
        <p:spPr>
          <a:xfrm>
            <a:off x="4107748" y="4400175"/>
            <a:ext cx="1436208" cy="1159033"/>
          </a:xfrm>
          <a:prstGeom prst="rect">
            <a:avLst/>
          </a:prstGeom>
          <a:noFill/>
          <a:ln w="38100">
            <a:solidFill>
              <a:srgbClr val="BF3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46" name="文字方塊 45"/>
          <p:cNvSpPr txBox="1"/>
          <p:nvPr/>
        </p:nvSpPr>
        <p:spPr>
          <a:xfrm>
            <a:off x="2277086" y="5970242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第</a:t>
            </a:r>
            <a:r>
              <a:rPr lang="en-US" altLang="zh-TW" sz="1600" dirty="0" err="1"/>
              <a:t>i</a:t>
            </a:r>
            <a:r>
              <a:rPr lang="zh-TW" altLang="en-US" sz="1600" dirty="0"/>
              <a:t>個實例的</a:t>
            </a:r>
            <a:r>
              <a:rPr lang="zh-TW" altLang="en-US" sz="1600" dirty="0" smtClean="0"/>
              <a:t>實際</a:t>
            </a:r>
            <a:r>
              <a:rPr lang="en-US" altLang="zh-TW" sz="1600" dirty="0" smtClean="0"/>
              <a:t>x</a:t>
            </a:r>
            <a:r>
              <a:rPr lang="zh-TW" altLang="en-US" sz="1600" dirty="0" smtClean="0"/>
              <a:t>值</a:t>
            </a:r>
            <a:endParaRPr lang="zh-TW" altLang="en-US" sz="16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152970" y="6528682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第</a:t>
            </a:r>
            <a:r>
              <a:rPr lang="en-US" altLang="zh-TW" sz="1600" dirty="0" err="1"/>
              <a:t>i</a:t>
            </a:r>
            <a:r>
              <a:rPr lang="zh-TW" altLang="en-US" sz="1600" dirty="0"/>
              <a:t>個實例的預測值</a:t>
            </a:r>
          </a:p>
        </p:txBody>
      </p:sp>
      <p:sp>
        <p:nvSpPr>
          <p:cNvPr id="49" name="object 18"/>
          <p:cNvSpPr txBox="1"/>
          <p:nvPr/>
        </p:nvSpPr>
        <p:spPr>
          <a:xfrm>
            <a:off x="-144850" y="1367417"/>
            <a:ext cx="7635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3495" indent="-343535">
              <a:spcBef>
                <a:spcPts val="1440"/>
              </a:spcBef>
              <a:buFont typeface="Wingdings"/>
              <a:buChar char=""/>
              <a:tabLst>
                <a:tab pos="1294130" algn="l"/>
              </a:tabLst>
            </a:pPr>
            <a:r>
              <a:rPr lang="zh-TW" altLang="en-US" sz="2000" dirty="0"/>
              <a:t>用訓練資料來計算這些加權值</a:t>
            </a:r>
            <a:r>
              <a:rPr lang="en-US" altLang="zh-TW" sz="2000" dirty="0"/>
              <a:t>(w0</a:t>
            </a:r>
            <a:r>
              <a:rPr lang="zh-TW" altLang="en-US" sz="2000" dirty="0"/>
              <a:t>、</a:t>
            </a:r>
            <a:r>
              <a:rPr lang="en-US" altLang="zh-TW" sz="2000" dirty="0"/>
              <a:t>w1</a:t>
            </a:r>
            <a:r>
              <a:rPr lang="zh-TW" altLang="en-US" sz="2000" dirty="0"/>
              <a:t>和</a:t>
            </a:r>
            <a:r>
              <a:rPr lang="en-US" altLang="zh-TW" sz="2000" dirty="0"/>
              <a:t>w2)</a:t>
            </a:r>
          </a:p>
        </p:txBody>
      </p:sp>
      <p:sp>
        <p:nvSpPr>
          <p:cNvPr id="50" name="object 18"/>
          <p:cNvSpPr txBox="1"/>
          <p:nvPr/>
        </p:nvSpPr>
        <p:spPr>
          <a:xfrm>
            <a:off x="212725" y="1761106"/>
            <a:ext cx="76358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9960">
              <a:spcBef>
                <a:spcPts val="1440"/>
              </a:spcBef>
              <a:tabLst>
                <a:tab pos="1294130" algn="l"/>
              </a:tabLst>
            </a:pPr>
            <a:r>
              <a:rPr lang="pl-PL" altLang="zh-TW" sz="2400" i="1" spc="5" dirty="0">
                <a:latin typeface="Times New Roman"/>
                <a:cs typeface="Times New Roman"/>
              </a:rPr>
              <a:t>x</a:t>
            </a:r>
            <a:r>
              <a:rPr lang="pl-PL" altLang="zh-TW" sz="2400" i="1" spc="-130" dirty="0">
                <a:latin typeface="Times New Roman"/>
                <a:cs typeface="Times New Roman"/>
              </a:rPr>
              <a:t> </a:t>
            </a:r>
            <a:r>
              <a:rPr lang="pl-PL" altLang="zh-TW" sz="2400" spc="10" dirty="0">
                <a:latin typeface="Symbol"/>
                <a:cs typeface="Symbol"/>
              </a:rPr>
              <a:t></a:t>
            </a:r>
            <a:r>
              <a:rPr lang="pl-PL" altLang="zh-TW" sz="2400" spc="-125" dirty="0">
                <a:latin typeface="Times New Roman"/>
                <a:cs typeface="Times New Roman"/>
              </a:rPr>
              <a:t> </a:t>
            </a:r>
            <a:r>
              <a:rPr lang="pl-PL" altLang="zh-TW" sz="2400" i="1" spc="-105" dirty="0">
                <a:latin typeface="Times New Roman"/>
                <a:cs typeface="Times New Roman"/>
              </a:rPr>
              <a:t>w</a:t>
            </a:r>
            <a:r>
              <a:rPr lang="pl-PL" altLang="zh-TW" sz="2000" spc="-157" baseline="-23148" dirty="0">
                <a:latin typeface="Times New Roman"/>
                <a:cs typeface="Times New Roman"/>
              </a:rPr>
              <a:t>0</a:t>
            </a:r>
            <a:r>
              <a:rPr lang="pl-PL" altLang="zh-TW" sz="2000" spc="-89" baseline="-23148" dirty="0">
                <a:latin typeface="Times New Roman"/>
                <a:cs typeface="Times New Roman"/>
              </a:rPr>
              <a:t> </a:t>
            </a:r>
            <a:r>
              <a:rPr lang="pl-PL" altLang="zh-TW" sz="2400" spc="10" dirty="0">
                <a:latin typeface="Symbol"/>
                <a:cs typeface="Symbol"/>
              </a:rPr>
              <a:t></a:t>
            </a:r>
            <a:r>
              <a:rPr lang="pl-PL" altLang="zh-TW" sz="2400" spc="-260" dirty="0">
                <a:latin typeface="Times New Roman"/>
                <a:cs typeface="Times New Roman"/>
              </a:rPr>
              <a:t> </a:t>
            </a:r>
            <a:r>
              <a:rPr lang="pl-PL" altLang="zh-TW" sz="2400" i="1" spc="-160" dirty="0">
                <a:latin typeface="Times New Roman"/>
                <a:cs typeface="Times New Roman"/>
              </a:rPr>
              <a:t>w</a:t>
            </a:r>
            <a:r>
              <a:rPr lang="pl-PL" altLang="zh-TW" sz="2000" spc="-240" baseline="-23148" dirty="0">
                <a:latin typeface="Times New Roman"/>
                <a:cs typeface="Times New Roman"/>
              </a:rPr>
              <a:t>1</a:t>
            </a:r>
            <a:r>
              <a:rPr lang="pl-PL" altLang="zh-TW" sz="2400" i="1" spc="-160" dirty="0">
                <a:latin typeface="Times New Roman"/>
                <a:cs typeface="Times New Roman"/>
              </a:rPr>
              <a:t>a</a:t>
            </a:r>
            <a:r>
              <a:rPr lang="pl-PL" altLang="zh-TW" sz="2000" spc="-240" baseline="-23148" dirty="0">
                <a:latin typeface="Times New Roman"/>
                <a:cs typeface="Times New Roman"/>
              </a:rPr>
              <a:t>1</a:t>
            </a:r>
            <a:r>
              <a:rPr lang="pl-PL" altLang="zh-TW" sz="2000" spc="-195" baseline="-23148" dirty="0">
                <a:latin typeface="Times New Roman"/>
                <a:cs typeface="Times New Roman"/>
              </a:rPr>
              <a:t> </a:t>
            </a:r>
            <a:r>
              <a:rPr lang="pl-PL" altLang="zh-TW" sz="2400" spc="10" dirty="0">
                <a:latin typeface="Symbol"/>
                <a:cs typeface="Symbol"/>
              </a:rPr>
              <a:t></a:t>
            </a:r>
            <a:r>
              <a:rPr lang="pl-PL" altLang="zh-TW" sz="2400" spc="-265" dirty="0">
                <a:latin typeface="Times New Roman"/>
                <a:cs typeface="Times New Roman"/>
              </a:rPr>
              <a:t> </a:t>
            </a:r>
            <a:r>
              <a:rPr lang="pl-PL" altLang="zh-TW" sz="2400" i="1" spc="-35" dirty="0">
                <a:latin typeface="Times New Roman"/>
                <a:cs typeface="Times New Roman"/>
              </a:rPr>
              <a:t>w</a:t>
            </a:r>
            <a:r>
              <a:rPr lang="pl-PL" altLang="zh-TW" sz="2000" spc="-52" baseline="-23148" dirty="0">
                <a:latin typeface="Times New Roman"/>
                <a:cs typeface="Times New Roman"/>
              </a:rPr>
              <a:t>2</a:t>
            </a:r>
            <a:r>
              <a:rPr lang="pl-PL" altLang="zh-TW" sz="2400" i="1" spc="-35" dirty="0">
                <a:latin typeface="Times New Roman"/>
                <a:cs typeface="Times New Roman"/>
              </a:rPr>
              <a:t>a</a:t>
            </a:r>
            <a:r>
              <a:rPr lang="pl-PL" altLang="zh-TW" sz="2000" spc="-52" baseline="-23148" dirty="0">
                <a:latin typeface="Times New Roman"/>
                <a:cs typeface="Times New Roman"/>
              </a:rPr>
              <a:t>2</a:t>
            </a:r>
            <a:r>
              <a:rPr lang="pl-PL" altLang="zh-TW" sz="2000" spc="434" baseline="-23148" dirty="0">
                <a:latin typeface="Times New Roman"/>
                <a:cs typeface="Times New Roman"/>
              </a:rPr>
              <a:t> </a:t>
            </a:r>
            <a:r>
              <a:rPr lang="pl-PL" altLang="zh-TW" sz="2400" spc="10" dirty="0">
                <a:latin typeface="Symbol"/>
                <a:cs typeface="Symbol"/>
              </a:rPr>
              <a:t></a:t>
            </a:r>
            <a:r>
              <a:rPr lang="pl-PL" altLang="zh-TW" sz="2400" spc="-490" dirty="0">
                <a:latin typeface="Times New Roman"/>
                <a:cs typeface="Times New Roman"/>
              </a:rPr>
              <a:t> </a:t>
            </a:r>
            <a:r>
              <a:rPr lang="pl-PL" altLang="zh-TW" sz="2400" spc="55" dirty="0">
                <a:latin typeface="Times New Roman"/>
                <a:cs typeface="Times New Roman"/>
              </a:rPr>
              <a:t>...</a:t>
            </a:r>
            <a:r>
              <a:rPr lang="pl-PL" altLang="zh-TW" sz="2400" spc="55" dirty="0">
                <a:latin typeface="Symbol"/>
                <a:cs typeface="Symbol"/>
              </a:rPr>
              <a:t></a:t>
            </a:r>
            <a:r>
              <a:rPr lang="pl-PL" altLang="zh-TW" sz="2400" spc="-260" dirty="0">
                <a:latin typeface="Times New Roman"/>
                <a:cs typeface="Times New Roman"/>
              </a:rPr>
              <a:t> </a:t>
            </a:r>
            <a:r>
              <a:rPr lang="pl-PL" altLang="zh-TW" sz="2400" i="1" spc="-90" dirty="0">
                <a:latin typeface="Times New Roman"/>
                <a:cs typeface="Times New Roman"/>
              </a:rPr>
              <a:t>w</a:t>
            </a:r>
            <a:r>
              <a:rPr lang="pl-PL" altLang="zh-TW" sz="2000" i="1" spc="-135" baseline="-23148" dirty="0">
                <a:latin typeface="Times New Roman"/>
                <a:cs typeface="Times New Roman"/>
              </a:rPr>
              <a:t>k</a:t>
            </a:r>
            <a:r>
              <a:rPr lang="pl-PL" altLang="zh-TW" sz="2000" i="1" spc="-307" baseline="-23148" dirty="0">
                <a:latin typeface="Times New Roman"/>
                <a:cs typeface="Times New Roman"/>
              </a:rPr>
              <a:t> </a:t>
            </a:r>
            <a:r>
              <a:rPr lang="pl-PL" altLang="zh-TW" sz="2400" i="1" spc="-20" dirty="0">
                <a:latin typeface="Times New Roman"/>
                <a:cs typeface="Times New Roman"/>
              </a:rPr>
              <a:t>a</a:t>
            </a:r>
            <a:r>
              <a:rPr lang="pl-PL" altLang="zh-TW" sz="2000" i="1" spc="-30" baseline="-23148" dirty="0">
                <a:latin typeface="Times New Roman"/>
                <a:cs typeface="Times New Roman"/>
              </a:rPr>
              <a:t>k</a:t>
            </a:r>
            <a:endParaRPr lang="pl-PL" altLang="zh-TW" sz="2000" baseline="-23148" dirty="0">
              <a:latin typeface="Times New Roman"/>
              <a:cs typeface="Times New Roman"/>
            </a:endParaRPr>
          </a:p>
        </p:txBody>
      </p:sp>
      <p:sp>
        <p:nvSpPr>
          <p:cNvPr id="51" name="object 18"/>
          <p:cNvSpPr txBox="1"/>
          <p:nvPr/>
        </p:nvSpPr>
        <p:spPr>
          <a:xfrm>
            <a:off x="810302" y="2292490"/>
            <a:ext cx="7635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indent="-364490">
              <a:spcBef>
                <a:spcPts val="100"/>
              </a:spcBef>
              <a:buFont typeface="Wingdings"/>
              <a:buChar char=""/>
              <a:tabLst>
                <a:tab pos="377190" algn="l"/>
              </a:tabLst>
            </a:pPr>
            <a:r>
              <a:rPr lang="zh-TW" altLang="en-US" sz="2000" spc="-125" dirty="0">
                <a:latin typeface="Trebuchet MS"/>
                <a:cs typeface="Trebuchet MS"/>
              </a:rPr>
              <a:t>為第一個實例</a:t>
            </a:r>
            <a:r>
              <a:rPr lang="en-US" altLang="zh-TW" sz="2000" spc="-90" dirty="0">
                <a:latin typeface="Trebuchet MS"/>
                <a:cs typeface="Trebuchet MS"/>
              </a:rPr>
              <a:t>a</a:t>
            </a:r>
            <a:r>
              <a:rPr lang="en-US" altLang="zh-TW" sz="2000" spc="-135" baseline="24305" dirty="0">
                <a:latin typeface="Trebuchet MS"/>
                <a:cs typeface="Trebuchet MS"/>
              </a:rPr>
              <a:t>(1)</a:t>
            </a:r>
            <a:r>
              <a:rPr lang="zh-TW" altLang="en-US" sz="2000" spc="-125" dirty="0">
                <a:latin typeface="Trebuchet MS"/>
                <a:cs typeface="Trebuchet MS"/>
              </a:rPr>
              <a:t>預測</a:t>
            </a:r>
            <a:r>
              <a:rPr lang="zh-TW" altLang="en-US" sz="2000" spc="-125" dirty="0" smtClean="0">
                <a:latin typeface="Trebuchet MS"/>
                <a:cs typeface="Trebuchet MS"/>
              </a:rPr>
              <a:t>數值</a:t>
            </a:r>
            <a:endParaRPr lang="zh-TW" altLang="en-US" sz="2000" baseline="24305" dirty="0">
              <a:latin typeface="Trebuchet MS"/>
              <a:cs typeface="Trebuchet MS"/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 flipV="1">
            <a:off x="2746003" y="3416836"/>
            <a:ext cx="0" cy="411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3908584" y="3429429"/>
            <a:ext cx="0" cy="411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631666" y="3429429"/>
            <a:ext cx="0" cy="411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1064174" y="712905"/>
            <a:ext cx="1585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i="1" spc="-70" dirty="0" smtClean="0">
                <a:latin typeface="Trebuchet MS"/>
                <a:cs typeface="Trebuchet MS"/>
              </a:rPr>
              <a:t>名</a:t>
            </a:r>
            <a:r>
              <a:rPr lang="zh-TW" altLang="en-US" sz="2800" b="1" i="1" spc="-70" dirty="0">
                <a:latin typeface="Trebuchet MS"/>
                <a:cs typeface="Trebuchet MS"/>
              </a:rPr>
              <a:t>詞</a:t>
            </a:r>
            <a:r>
              <a:rPr lang="zh-TW" altLang="en-US" sz="2800" b="1" i="1" spc="-70" dirty="0" smtClean="0">
                <a:latin typeface="Trebuchet MS"/>
                <a:cs typeface="Trebuchet MS"/>
              </a:rPr>
              <a:t>屬性</a:t>
            </a:r>
            <a:endParaRPr lang="zh-TW" altLang="en-US" sz="2800" b="1" i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846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4.2: </a:t>
            </a:r>
            <a:r>
              <a:rPr lang="zh-TW" altLang="en-US" spc="-245" dirty="0" smtClean="0"/>
              <a:t>線性回歸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425194"/>
            <a:ext cx="7038975" cy="277191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91490" indent="-479425">
              <a:lnSpc>
                <a:spcPct val="100000"/>
              </a:lnSpc>
              <a:spcBef>
                <a:spcPts val="675"/>
              </a:spcBef>
              <a:buFont typeface="Wingdings"/>
              <a:buChar char=""/>
              <a:tabLst>
                <a:tab pos="491490" algn="l"/>
                <a:tab pos="492125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標準的矩陣問題</a:t>
            </a:r>
            <a:endParaRPr sz="2400" dirty="0">
              <a:latin typeface="Trebuchet MS"/>
              <a:cs typeface="Trebuchet MS"/>
            </a:endParaRPr>
          </a:p>
          <a:p>
            <a:pPr marL="967740" marR="5080" lvl="1" indent="-285750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68375" algn="l"/>
              </a:tabLst>
            </a:pPr>
            <a:r>
              <a:rPr lang="zh-TW" altLang="en-US" sz="2400" dirty="0"/>
              <a:t>如果實例的數量多於屬性的</a:t>
            </a:r>
            <a:r>
              <a:rPr lang="zh-TW" altLang="en-US" sz="2400" dirty="0" smtClean="0"/>
              <a:t>數量效果</a:t>
            </a:r>
            <a:r>
              <a:rPr lang="zh-TW" altLang="en-US" sz="2400" dirty="0"/>
              <a:t>會</a:t>
            </a:r>
            <a:r>
              <a:rPr lang="zh-TW" altLang="en-US" sz="2400" dirty="0" smtClean="0"/>
              <a:t>很好</a:t>
            </a:r>
            <a:endParaRPr lang="en-US" altLang="zh-TW" sz="2400" dirty="0" smtClean="0"/>
          </a:p>
          <a:p>
            <a:pPr marL="967740" marR="5080" lvl="1" indent="-285750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68375" algn="l"/>
              </a:tabLst>
            </a:pPr>
            <a:endParaRPr sz="3450" dirty="0">
              <a:latin typeface="Trebuchet MS"/>
              <a:cs typeface="Trebuchet MS"/>
            </a:endParaRPr>
          </a:p>
          <a:p>
            <a:pPr marL="491490" indent="-479425">
              <a:lnSpc>
                <a:spcPct val="100000"/>
              </a:lnSpc>
              <a:buFont typeface="Wingdings"/>
              <a:buChar char=""/>
              <a:tabLst>
                <a:tab pos="491490" algn="l"/>
                <a:tab pos="492125" algn="l"/>
              </a:tabLst>
            </a:pPr>
            <a:r>
              <a:rPr lang="zh-TW" altLang="en-US" sz="2400" spc="-80" dirty="0" smtClean="0">
                <a:latin typeface="Trebuchet MS"/>
                <a:cs typeface="Trebuchet MS"/>
              </a:rPr>
              <a:t>名詞屬性</a:t>
            </a:r>
            <a:endParaRPr sz="2400" dirty="0">
              <a:latin typeface="Trebuchet MS"/>
              <a:cs typeface="Trebuchet MS"/>
            </a:endParaRPr>
          </a:p>
          <a:p>
            <a:pPr marL="967740" lvl="1" indent="-286385">
              <a:lnSpc>
                <a:spcPct val="100000"/>
              </a:lnSpc>
              <a:spcBef>
                <a:spcPts val="580"/>
              </a:spcBef>
              <a:buFont typeface="Trebuchet MS"/>
              <a:buChar char="–"/>
              <a:tabLst>
                <a:tab pos="968375" algn="l"/>
              </a:tabLst>
            </a:pPr>
            <a:r>
              <a:rPr lang="zh-TW" altLang="en-US" sz="2400" dirty="0"/>
              <a:t>只有兩個</a:t>
            </a:r>
            <a:r>
              <a:rPr lang="zh-TW" altLang="en-US" sz="2400" dirty="0" smtClean="0"/>
              <a:t>值</a:t>
            </a:r>
            <a:r>
              <a:rPr lang="en-US" altLang="zh-TW" sz="2400" dirty="0" smtClean="0"/>
              <a:t>/</a:t>
            </a:r>
            <a:r>
              <a:rPr lang="zh-TW" altLang="en-US" sz="2400" dirty="0"/>
              <a:t>二元</a:t>
            </a:r>
            <a:r>
              <a:rPr lang="zh-TW" altLang="en-US" sz="2400" dirty="0" smtClean="0"/>
              <a:t>值</a:t>
            </a:r>
            <a:r>
              <a:rPr lang="en-US" altLang="zh-TW" sz="2400" dirty="0" smtClean="0"/>
              <a:t>(</a:t>
            </a:r>
            <a:r>
              <a:rPr sz="2400" i="1" spc="-130" dirty="0" smtClean="0">
                <a:latin typeface="Trebuchet MS"/>
                <a:cs typeface="Trebuchet MS"/>
              </a:rPr>
              <a:t>two‐valued</a:t>
            </a:r>
            <a:r>
              <a:rPr lang="en-US" altLang="zh-TW" sz="2400" i="1" spc="-130" dirty="0" smtClean="0">
                <a:latin typeface="Trebuchet MS"/>
                <a:cs typeface="Trebuchet MS"/>
              </a:rPr>
              <a:t>)</a:t>
            </a:r>
            <a:r>
              <a:rPr lang="zh-TW" altLang="en-US" sz="2400" i="1" spc="-130" dirty="0">
                <a:latin typeface="Trebuchet MS"/>
                <a:cs typeface="Trebuchet MS"/>
              </a:rPr>
              <a:t>：</a:t>
            </a:r>
            <a:r>
              <a:rPr lang="zh-TW" altLang="en-US" sz="2400" dirty="0" smtClean="0"/>
              <a:t>轉換為</a:t>
            </a:r>
            <a:r>
              <a:rPr lang="en-US" altLang="zh-TW" sz="2400" dirty="0"/>
              <a:t>0</a:t>
            </a:r>
            <a:r>
              <a:rPr lang="zh-TW" altLang="en-US" sz="2400" dirty="0"/>
              <a:t>和</a:t>
            </a:r>
            <a:r>
              <a:rPr lang="en-US" altLang="zh-TW" sz="2400" dirty="0"/>
              <a:t>1</a:t>
            </a:r>
            <a:endParaRPr sz="2400" dirty="0">
              <a:latin typeface="Trebuchet MS"/>
              <a:cs typeface="Trebuchet MS"/>
            </a:endParaRPr>
          </a:p>
          <a:p>
            <a:pPr marL="967740" lvl="1" indent="-286385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68375" algn="l"/>
              </a:tabLst>
            </a:pPr>
            <a:r>
              <a:rPr lang="zh-TW" altLang="en-US" sz="2400" spc="-140" dirty="0" smtClean="0">
                <a:latin typeface="Trebuchet MS"/>
                <a:cs typeface="Trebuchet MS"/>
              </a:rPr>
              <a:t>多值</a:t>
            </a:r>
            <a:r>
              <a:rPr lang="en-US" altLang="zh-TW" sz="2400" spc="-140" dirty="0" smtClean="0">
                <a:latin typeface="Trebuchet MS"/>
                <a:cs typeface="Trebuchet MS"/>
              </a:rPr>
              <a:t>/</a:t>
            </a:r>
            <a:r>
              <a:rPr lang="zh-TW" altLang="en-US" sz="2400" spc="-140" dirty="0" smtClean="0">
                <a:latin typeface="Trebuchet MS"/>
                <a:cs typeface="Trebuchet MS"/>
              </a:rPr>
              <a:t>多元</a:t>
            </a:r>
            <a:r>
              <a:rPr sz="2400" i="1" spc="-140" dirty="0" smtClean="0">
                <a:latin typeface="Trebuchet MS"/>
                <a:cs typeface="Trebuchet MS"/>
              </a:rPr>
              <a:t> </a:t>
            </a:r>
            <a:r>
              <a:rPr sz="2400" i="1" spc="-110" dirty="0" smtClean="0">
                <a:latin typeface="Trebuchet MS"/>
                <a:cs typeface="Trebuchet MS"/>
              </a:rPr>
              <a:t>…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可以</a:t>
            </a:r>
            <a:r>
              <a:rPr lang="zh-TW" altLang="en-US" sz="2400" dirty="0" smtClean="0"/>
              <a:t>在</a:t>
            </a:r>
            <a:r>
              <a:rPr lang="zh-TW" altLang="en-US" sz="2400" dirty="0"/>
              <a:t>課後的</a:t>
            </a:r>
            <a:r>
              <a:rPr lang="zh-TW" altLang="en-US" sz="2400" dirty="0" smtClean="0"/>
              <a:t>練習中看到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b="1" spc="-10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切換</a:t>
            </a:r>
            <a:r>
              <a:rPr lang="zh-TW" altLang="en-US" sz="2800" b="1" spc="-105" dirty="0">
                <a:latin typeface="Trebuchet MS"/>
                <a:cs typeface="Trebuchet MS"/>
              </a:rPr>
              <a:t>到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介面點選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鈕，</a:t>
            </a:r>
            <a:r>
              <a:rPr lang="zh-TW" altLang="en-US" sz="2800" b="1" spc="-105" dirty="0">
                <a:latin typeface="Trebuchet MS"/>
                <a:cs typeface="Trebuchet MS"/>
              </a:rPr>
              <a:t>在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出現的選單中左鍵單擊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rules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05" dirty="0" err="1" smtClean="0">
                <a:latin typeface="Trebuchet MS"/>
                <a:cs typeface="Trebuchet MS"/>
              </a:rPr>
              <a:t>OneR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38400"/>
            <a:ext cx="3476190" cy="369523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65198"/>
            <a:ext cx="5334000" cy="446964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962400" y="3581400"/>
            <a:ext cx="17526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503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846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4.2: </a:t>
            </a:r>
            <a:r>
              <a:rPr lang="zh-TW" altLang="en-US" spc="-245" dirty="0" smtClean="0"/>
              <a:t>線性回歸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695267" y="1374674"/>
            <a:ext cx="6924675" cy="40812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38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開啟檔案</a:t>
            </a:r>
            <a:r>
              <a:rPr sz="2400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cpu.arff</a:t>
            </a:r>
            <a:r>
              <a:rPr sz="2400" spc="-155" dirty="0">
                <a:latin typeface="Trebuchet MS"/>
                <a:cs typeface="Trebuchet MS"/>
              </a:rPr>
              <a:t>: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lang="zh-TW" altLang="en-US" sz="2400" spc="-185" dirty="0" smtClean="0">
                <a:latin typeface="Trebuchet MS"/>
                <a:cs typeface="Trebuchet MS"/>
              </a:rPr>
              <a:t>屬性和類別都是數值性的</a:t>
            </a:r>
            <a:endParaRPr sz="2400" dirty="0" smtClean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9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選擇</a:t>
            </a:r>
            <a:r>
              <a:rPr sz="2400" spc="-100" dirty="0" smtClean="0">
                <a:solidFill>
                  <a:srgbClr val="FF0000"/>
                </a:solidFill>
                <a:latin typeface="Trebuchet MS"/>
                <a:cs typeface="Trebuchet MS"/>
              </a:rPr>
              <a:t>functions</a:t>
            </a:r>
            <a:r>
              <a:rPr lang="zh-TW" altLang="en-US" sz="2400" spc="-100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spc="-10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LinearRegression</a:t>
            </a:r>
            <a:endParaRPr sz="2400" dirty="0" smtClean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8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0" dirty="0" smtClean="0">
                <a:latin typeface="Trebuchet MS"/>
                <a:cs typeface="Trebuchet MS"/>
              </a:rPr>
              <a:t>運行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9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114" dirty="0" smtClean="0">
                <a:latin typeface="Trebuchet MS"/>
                <a:cs typeface="Trebuchet MS"/>
              </a:rPr>
              <a:t>輸出值</a:t>
            </a:r>
            <a:r>
              <a:rPr sz="2400" spc="-114" dirty="0" smtClean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27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20" dirty="0" smtClean="0">
                <a:latin typeface="Trebuchet MS"/>
                <a:cs typeface="Trebuchet MS"/>
              </a:rPr>
              <a:t>相關係數</a:t>
            </a:r>
            <a:r>
              <a:rPr lang="en-US" altLang="zh-TW" sz="2000" i="1" spc="-120" dirty="0" smtClean="0">
                <a:latin typeface="Trebuchet MS"/>
                <a:cs typeface="Trebuchet MS"/>
              </a:rPr>
              <a:t>(Correlation coefficient)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24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0" dirty="0" smtClean="0">
                <a:latin typeface="Trebuchet MS"/>
                <a:cs typeface="Trebuchet MS"/>
              </a:rPr>
              <a:t>平均絕對誤差</a:t>
            </a:r>
            <a:r>
              <a:rPr lang="en-US" altLang="zh-TW" sz="2000" i="1" spc="-10" dirty="0" smtClean="0">
                <a:latin typeface="Trebuchet MS"/>
                <a:cs typeface="Trebuchet MS"/>
              </a:rPr>
              <a:t>(Mean absolute error)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24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00" dirty="0" smtClean="0">
                <a:latin typeface="Trebuchet MS"/>
                <a:cs typeface="Trebuchet MS"/>
              </a:rPr>
              <a:t>均</a:t>
            </a:r>
            <a:r>
              <a:rPr lang="zh-TW" altLang="en-US" sz="2000" i="1" spc="-100" dirty="0">
                <a:latin typeface="Trebuchet MS"/>
                <a:cs typeface="Trebuchet MS"/>
              </a:rPr>
              <a:t>方根</a:t>
            </a:r>
            <a:r>
              <a:rPr lang="zh-TW" altLang="en-US" sz="2000" i="1" spc="-100" dirty="0" smtClean="0">
                <a:latin typeface="Trebuchet MS"/>
                <a:cs typeface="Trebuchet MS"/>
              </a:rPr>
              <a:t>誤差</a:t>
            </a:r>
            <a:r>
              <a:rPr lang="en-US" altLang="zh-TW" sz="2000" i="1" spc="-100" dirty="0" smtClean="0">
                <a:latin typeface="Trebuchet MS"/>
                <a:cs typeface="Trebuchet MS"/>
              </a:rPr>
              <a:t>(Root mean squared error)</a:t>
            </a:r>
          </a:p>
          <a:p>
            <a:pPr marL="970280" lvl="1" indent="-286385">
              <a:lnSpc>
                <a:spcPct val="100000"/>
              </a:lnSpc>
              <a:spcBef>
                <a:spcPts val="24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25" dirty="0" smtClean="0">
                <a:latin typeface="Trebuchet MS"/>
                <a:cs typeface="Trebuchet MS"/>
              </a:rPr>
              <a:t>相對絕對誤差</a:t>
            </a:r>
            <a:r>
              <a:rPr lang="en-US" altLang="zh-TW" sz="2000" i="1" spc="-125" dirty="0" smtClean="0">
                <a:latin typeface="Trebuchet MS"/>
                <a:cs typeface="Trebuchet MS"/>
              </a:rPr>
              <a:t>(Relative absolute error)</a:t>
            </a:r>
          </a:p>
          <a:p>
            <a:pPr marL="970280" lvl="1" indent="-286385">
              <a:lnSpc>
                <a:spcPct val="100000"/>
              </a:lnSpc>
              <a:spcBef>
                <a:spcPts val="24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25" dirty="0" smtClean="0">
                <a:latin typeface="Trebuchet MS"/>
                <a:cs typeface="Trebuchet MS"/>
              </a:rPr>
              <a:t>相對均方根誤差</a:t>
            </a:r>
            <a:r>
              <a:rPr lang="en-US" altLang="zh-TW" sz="2000" i="1" spc="-125" dirty="0" smtClean="0">
                <a:latin typeface="Trebuchet MS"/>
                <a:cs typeface="Trebuchet MS"/>
              </a:rPr>
              <a:t>(Root relative squared error)</a:t>
            </a:r>
            <a:endParaRPr sz="2000" dirty="0" smtClean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Trebuchet MS"/>
              <a:buChar char="–"/>
            </a:pPr>
            <a:endParaRPr sz="2450" dirty="0" smtClean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測試模型</a:t>
            </a:r>
            <a:r>
              <a:rPr lang="en-US" altLang="zh-TW" sz="2400" spc="-120" dirty="0" smtClean="0">
                <a:latin typeface="Trebuchet MS"/>
                <a:cs typeface="Trebuchet MS"/>
              </a:rPr>
              <a:t>(</a:t>
            </a:r>
            <a:r>
              <a:rPr sz="2400" spc="-90" dirty="0" smtClean="0">
                <a:latin typeface="Trebuchet MS"/>
                <a:cs typeface="Trebuchet MS"/>
              </a:rPr>
              <a:t>model</a:t>
            </a:r>
            <a:r>
              <a:rPr lang="en-US" altLang="zh-TW" sz="2400" spc="-9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6800" y="5181600"/>
            <a:ext cx="2706623" cy="68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1497" y="3971010"/>
            <a:ext cx="2243327" cy="633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33292" y="2993149"/>
            <a:ext cx="2731007" cy="61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21497" y="1993145"/>
            <a:ext cx="2237231" cy="560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791200" y="2247106"/>
            <a:ext cx="3048000" cy="12580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6" idx="1"/>
          </p:cNvCxnSpPr>
          <p:nvPr/>
        </p:nvCxnSpPr>
        <p:spPr>
          <a:xfrm flipV="1">
            <a:off x="5712381" y="3299473"/>
            <a:ext cx="3020911" cy="498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712381" y="4213029"/>
            <a:ext cx="3126819" cy="164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324600" y="4567284"/>
            <a:ext cx="2362200" cy="862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73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b="1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05" dirty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cpu.arff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399" y="1865198"/>
            <a:ext cx="6755319" cy="4764202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0480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23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b="1" spc="-10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切換</a:t>
            </a:r>
            <a:r>
              <a:rPr lang="zh-TW" altLang="en-US" sz="2800" b="1" spc="-105" dirty="0">
                <a:latin typeface="Trebuchet MS"/>
                <a:cs typeface="Trebuchet MS"/>
              </a:rPr>
              <a:t>到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介面點選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鈕，</a:t>
            </a:r>
            <a:r>
              <a:rPr lang="zh-TW" altLang="en-US" sz="2800" b="1" spc="-105" dirty="0">
                <a:latin typeface="Trebuchet MS"/>
                <a:cs typeface="Trebuchet MS"/>
              </a:rPr>
              <a:t>在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出現的選單中左鍵單擊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functions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05" dirty="0" err="1" smtClean="0">
                <a:latin typeface="Trebuchet MS"/>
                <a:cs typeface="Trebuchet MS"/>
              </a:rPr>
              <a:t>LinearRegression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2063"/>
          <a:stretch/>
        </p:blipFill>
        <p:spPr>
          <a:xfrm>
            <a:off x="762000" y="2514600"/>
            <a:ext cx="3476190" cy="36190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14" y="1468122"/>
            <a:ext cx="4786486" cy="5298934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962400" y="3581400"/>
            <a:ext cx="17526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876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4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選好分類器後左鍵單擊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475602"/>
            <a:ext cx="4419600" cy="580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34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400" b="1" spc="-175" dirty="0" smtClean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這個</a:t>
            </a:r>
            <a:r>
              <a:rPr lang="zh-TW" altLang="en-US" sz="2800" b="1" spc="-175" dirty="0">
                <a:latin typeface="Trebuchet MS"/>
                <a:cs typeface="Trebuchet MS"/>
              </a:rPr>
              <a:t>類的預測值是一個線性的總和。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1447800"/>
            <a:ext cx="8077200" cy="52950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19401" y="3581400"/>
            <a:ext cx="18288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697" t="4505" r="6956" b="4064"/>
          <a:stretch/>
        </p:blipFill>
        <p:spPr>
          <a:xfrm>
            <a:off x="6858000" y="1905000"/>
            <a:ext cx="5105400" cy="34290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4648201" y="1981200"/>
            <a:ext cx="2195946" cy="160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4627141" y="4800600"/>
            <a:ext cx="2217006" cy="495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772400" y="2667000"/>
            <a:ext cx="1219200" cy="1905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943418" y="2297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加權值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20200" y="2667000"/>
            <a:ext cx="914400" cy="1981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245891" y="22537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7030A0"/>
                </a:solidFill>
              </a:rPr>
              <a:t>屬性值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78217" y="4648200"/>
            <a:ext cx="1219200" cy="2931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951214" y="489077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w0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408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102402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400" b="1" spc="-175" dirty="0">
                <a:latin typeface="Trebuchet MS"/>
                <a:cs typeface="Trebuchet MS"/>
              </a:rPr>
              <a:t>▼相關系數是</a:t>
            </a:r>
            <a:r>
              <a:rPr lang="en-US" altLang="zh-TW" sz="2400" b="1" spc="-175" dirty="0">
                <a:latin typeface="Trebuchet MS"/>
                <a:cs typeface="Trebuchet MS"/>
              </a:rPr>
              <a:t>0.9</a:t>
            </a:r>
            <a:r>
              <a:rPr lang="zh-TW" altLang="en-US" sz="2400" b="1" spc="-175" dirty="0">
                <a:latin typeface="Trebuchet MS"/>
                <a:cs typeface="Trebuchet MS"/>
              </a:rPr>
              <a:t>，還不錯的結果。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3" y="1447800"/>
            <a:ext cx="8077200" cy="52950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4600" y="5410200"/>
            <a:ext cx="304800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2514600" y="3769064"/>
            <a:ext cx="3284024" cy="1641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562600" y="3769064"/>
            <a:ext cx="6587185" cy="26112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14" y="1716914"/>
            <a:ext cx="6424671" cy="2128772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0158306" y="688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加權值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2116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846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4.2: </a:t>
            </a:r>
            <a:r>
              <a:rPr lang="zh-TW" altLang="en-US" spc="-245" dirty="0" smtClean="0"/>
              <a:t>線性回歸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662940" y="3551764"/>
            <a:ext cx="6924675" cy="2098651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29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114" dirty="0" smtClean="0">
                <a:latin typeface="Trebuchet MS"/>
                <a:cs typeface="Trebuchet MS"/>
              </a:rPr>
              <a:t>輸出值</a:t>
            </a:r>
            <a:r>
              <a:rPr sz="2400" spc="-114" dirty="0" smtClean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27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20" dirty="0" smtClean="0">
                <a:latin typeface="Trebuchet MS"/>
                <a:cs typeface="Trebuchet MS"/>
              </a:rPr>
              <a:t>相關係數</a:t>
            </a:r>
            <a:r>
              <a:rPr lang="en-US" altLang="zh-TW" sz="2000" i="1" spc="-120" dirty="0" smtClean="0">
                <a:latin typeface="Trebuchet MS"/>
                <a:cs typeface="Trebuchet MS"/>
              </a:rPr>
              <a:t>(Correlation coefficient)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24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0" dirty="0" smtClean="0">
                <a:latin typeface="Trebuchet MS"/>
                <a:cs typeface="Trebuchet MS"/>
              </a:rPr>
              <a:t>平均絕對誤差</a:t>
            </a:r>
            <a:r>
              <a:rPr lang="en-US" altLang="zh-TW" sz="2000" i="1" spc="-10" dirty="0" smtClean="0">
                <a:latin typeface="Trebuchet MS"/>
                <a:cs typeface="Trebuchet MS"/>
              </a:rPr>
              <a:t>(Mean absolute error)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24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00" dirty="0" smtClean="0">
                <a:latin typeface="Trebuchet MS"/>
                <a:cs typeface="Trebuchet MS"/>
              </a:rPr>
              <a:t>均</a:t>
            </a:r>
            <a:r>
              <a:rPr lang="zh-TW" altLang="en-US" sz="2000" i="1" spc="-100" dirty="0">
                <a:latin typeface="Trebuchet MS"/>
                <a:cs typeface="Trebuchet MS"/>
              </a:rPr>
              <a:t>方根</a:t>
            </a:r>
            <a:r>
              <a:rPr lang="zh-TW" altLang="en-US" sz="2000" i="1" spc="-100" dirty="0" smtClean="0">
                <a:latin typeface="Trebuchet MS"/>
                <a:cs typeface="Trebuchet MS"/>
              </a:rPr>
              <a:t>誤差</a:t>
            </a:r>
            <a:r>
              <a:rPr lang="en-US" altLang="zh-TW" sz="2000" i="1" spc="-100" dirty="0" smtClean="0">
                <a:latin typeface="Trebuchet MS"/>
                <a:cs typeface="Trebuchet MS"/>
              </a:rPr>
              <a:t>(Root mean squared error)</a:t>
            </a:r>
          </a:p>
          <a:p>
            <a:pPr marL="970280" lvl="1" indent="-286385">
              <a:lnSpc>
                <a:spcPct val="100000"/>
              </a:lnSpc>
              <a:spcBef>
                <a:spcPts val="24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25" dirty="0" smtClean="0">
                <a:latin typeface="Trebuchet MS"/>
                <a:cs typeface="Trebuchet MS"/>
              </a:rPr>
              <a:t>相對絕對誤差</a:t>
            </a:r>
            <a:r>
              <a:rPr lang="en-US" altLang="zh-TW" sz="2000" i="1" spc="-125" dirty="0" smtClean="0">
                <a:latin typeface="Trebuchet MS"/>
                <a:cs typeface="Trebuchet MS"/>
              </a:rPr>
              <a:t>(Relative absolute error)</a:t>
            </a:r>
          </a:p>
          <a:p>
            <a:pPr marL="970280" lvl="1" indent="-286385">
              <a:lnSpc>
                <a:spcPct val="100000"/>
              </a:lnSpc>
              <a:spcBef>
                <a:spcPts val="24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25" dirty="0" smtClean="0">
                <a:latin typeface="Trebuchet MS"/>
                <a:cs typeface="Trebuchet MS"/>
              </a:rPr>
              <a:t>相對均方根誤差</a:t>
            </a:r>
            <a:r>
              <a:rPr lang="en-US" altLang="zh-TW" sz="2000" i="1" spc="-125" dirty="0" smtClean="0">
                <a:latin typeface="Trebuchet MS"/>
                <a:cs typeface="Trebuchet MS"/>
              </a:rPr>
              <a:t>(Root relative squared error)</a:t>
            </a:r>
            <a:endParaRPr sz="2000" dirty="0" smtClean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36581" y="6000000"/>
            <a:ext cx="2706623" cy="68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71278" y="4789410"/>
            <a:ext cx="2243327" cy="633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83073" y="3811549"/>
            <a:ext cx="2731007" cy="61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71278" y="2811545"/>
            <a:ext cx="2237231" cy="560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3" name="直線單箭頭接點 12"/>
          <p:cNvCxnSpPr>
            <a:endCxn id="7" idx="1"/>
          </p:cNvCxnSpPr>
          <p:nvPr/>
        </p:nvCxnSpPr>
        <p:spPr>
          <a:xfrm flipV="1">
            <a:off x="5680054" y="3091961"/>
            <a:ext cx="3391224" cy="1371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6" idx="1"/>
          </p:cNvCxnSpPr>
          <p:nvPr/>
        </p:nvCxnSpPr>
        <p:spPr>
          <a:xfrm flipV="1">
            <a:off x="5680054" y="4117873"/>
            <a:ext cx="3203019" cy="745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680054" y="5029200"/>
            <a:ext cx="3203019" cy="141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292273" y="5459145"/>
            <a:ext cx="2438400" cy="844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88341" y="1377940"/>
            <a:ext cx="6474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很難知道該使用哪一個誤差數據，因為它們的結果都近似，但可以根據具體的情況來選擇。</a:t>
            </a:r>
          </a:p>
        </p:txBody>
      </p:sp>
    </p:spTree>
    <p:extLst>
      <p:ext uri="{BB962C8B-B14F-4D97-AF65-F5344CB8AC3E}">
        <p14:creationId xmlns:p14="http://schemas.microsoft.com/office/powerpoint/2010/main" val="17752573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9574" y="321754"/>
            <a:ext cx="92900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0"/>
              </a:lnSpc>
            </a:pPr>
            <a:r>
              <a:rPr sz="3200" b="1" i="1" spc="-55" dirty="0">
                <a:solidFill>
                  <a:srgbClr val="E41815"/>
                </a:solidFill>
                <a:latin typeface="Trebuchet MS"/>
                <a:cs typeface="Trebuchet MS"/>
              </a:rPr>
              <a:t>NO</a:t>
            </a:r>
            <a:r>
              <a:rPr sz="3200" b="1" i="1" spc="-45" dirty="0">
                <a:solidFill>
                  <a:srgbClr val="E41815"/>
                </a:solidFill>
                <a:latin typeface="Trebuchet MS"/>
                <a:cs typeface="Trebuchet MS"/>
              </a:rPr>
              <a:t>N</a:t>
            </a:r>
            <a:r>
              <a:rPr sz="3200" b="1" i="1" spc="-200" dirty="0">
                <a:solidFill>
                  <a:srgbClr val="E41815"/>
                </a:solidFill>
                <a:latin typeface="Trebuchet MS"/>
                <a:cs typeface="Trebuchet MS"/>
              </a:rPr>
              <a:t>‐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5730" y="207518"/>
            <a:ext cx="2908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z="3200" b="1" i="1" spc="-245" dirty="0" smtClean="0">
                <a:solidFill>
                  <a:srgbClr val="E41815"/>
                </a:solidFill>
                <a:latin typeface="Trebuchet MS"/>
                <a:cs typeface="Trebuchet MS"/>
              </a:rPr>
              <a:t>線性回歸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209804"/>
            <a:ext cx="28733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4.2:</a:t>
            </a:r>
            <a:r>
              <a:rPr spc="-275" dirty="0"/>
              <a:t> </a:t>
            </a:r>
            <a:r>
              <a:rPr spc="-55" dirty="0">
                <a:solidFill>
                  <a:srgbClr val="FFFFFF"/>
                </a:solidFill>
              </a:rPr>
              <a:t>NON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94536" y="1245336"/>
            <a:ext cx="10468864" cy="1592744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lang="zh-TW" altLang="en-US" sz="2800" b="1" spc="-35" dirty="0" smtClean="0">
                <a:latin typeface="Trebuchet MS"/>
                <a:cs typeface="Trebuchet MS"/>
              </a:rPr>
              <a:t>模型樹</a:t>
            </a:r>
            <a:r>
              <a:rPr lang="en-US" altLang="zh-TW" sz="2800" b="1" spc="-35" dirty="0" smtClean="0">
                <a:latin typeface="Trebuchet MS"/>
                <a:cs typeface="Trebuchet MS"/>
              </a:rPr>
              <a:t>(</a:t>
            </a:r>
            <a:r>
              <a:rPr sz="2800" b="1" spc="-35" dirty="0" smtClean="0">
                <a:latin typeface="Trebuchet MS"/>
                <a:cs typeface="Trebuchet MS"/>
              </a:rPr>
              <a:t>Model</a:t>
            </a:r>
            <a:r>
              <a:rPr sz="2800" b="1" spc="-220" dirty="0" smtClean="0">
                <a:latin typeface="Trebuchet MS"/>
                <a:cs typeface="Trebuchet MS"/>
              </a:rPr>
              <a:t> </a:t>
            </a:r>
            <a:r>
              <a:rPr sz="2800" b="1" spc="-195" dirty="0" smtClean="0">
                <a:latin typeface="Trebuchet MS"/>
                <a:cs typeface="Trebuchet MS"/>
              </a:rPr>
              <a:t>tree</a:t>
            </a:r>
            <a:r>
              <a:rPr lang="en-US" altLang="zh-TW" sz="2800" b="1" spc="-195" dirty="0" smtClean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 marL="709930" indent="-481965">
              <a:lnSpc>
                <a:spcPct val="100000"/>
              </a:lnSpc>
              <a:spcBef>
                <a:spcPts val="1195"/>
              </a:spcBef>
              <a:buFont typeface="Wingdings"/>
              <a:buChar char=""/>
              <a:tabLst>
                <a:tab pos="709295" algn="l"/>
                <a:tab pos="709930" algn="l"/>
              </a:tabLst>
            </a:pPr>
            <a:r>
              <a:rPr lang="zh-TW" altLang="en-US" sz="2400" spc="-125" dirty="0" smtClean="0">
                <a:latin typeface="Trebuchet MS"/>
                <a:cs typeface="Trebuchet MS"/>
              </a:rPr>
              <a:t>每個葉節點都有一個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線性回歸的模型</a:t>
            </a:r>
            <a:endParaRPr sz="2400" dirty="0">
              <a:latin typeface="Trebuchet MS"/>
              <a:cs typeface="Trebuchet MS"/>
            </a:endParaRPr>
          </a:p>
          <a:p>
            <a:pPr marL="709930" indent="-481965">
              <a:lnSpc>
                <a:spcPct val="100000"/>
              </a:lnSpc>
              <a:spcBef>
                <a:spcPts val="580"/>
              </a:spcBef>
              <a:buFont typeface="Wingdings"/>
              <a:buChar char=""/>
              <a:tabLst>
                <a:tab pos="709295" algn="l"/>
                <a:tab pos="709930" algn="l"/>
              </a:tabLst>
            </a:pPr>
            <a:r>
              <a:rPr lang="zh-TW" altLang="en-US" sz="2400" spc="-125" dirty="0">
                <a:latin typeface="Trebuchet MS"/>
                <a:cs typeface="Trebuchet MS"/>
              </a:rPr>
              <a:t>線性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模型中包含了以下</a:t>
            </a:r>
            <a:r>
              <a:rPr lang="en-US" altLang="zh-TW" sz="2400" spc="-125" dirty="0" smtClean="0">
                <a:latin typeface="Trebuchet MS"/>
                <a:cs typeface="Trebuchet MS"/>
              </a:rPr>
              <a:t>6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個相關</a:t>
            </a:r>
            <a:r>
              <a:rPr lang="zh-TW" altLang="en-US" sz="2400" spc="-125" dirty="0">
                <a:latin typeface="Trebuchet MS"/>
                <a:cs typeface="Trebuchet MS"/>
              </a:rPr>
              <a:t>系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數，並組成</a:t>
            </a:r>
            <a:r>
              <a:rPr lang="zh-TW" altLang="en-US" sz="2400" spc="-125" dirty="0">
                <a:latin typeface="Trebuchet MS"/>
                <a:cs typeface="Trebuchet MS"/>
              </a:rPr>
              <a:t>了一個連續的函數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15183" y="2923032"/>
            <a:ext cx="5644896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4296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9574" y="322516"/>
            <a:ext cx="92900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0"/>
              </a:lnSpc>
            </a:pPr>
            <a:r>
              <a:rPr sz="3200" b="1" i="1" spc="-55" dirty="0">
                <a:solidFill>
                  <a:srgbClr val="E41815"/>
                </a:solidFill>
                <a:latin typeface="Trebuchet MS"/>
                <a:cs typeface="Trebuchet MS"/>
              </a:rPr>
              <a:t>NO</a:t>
            </a:r>
            <a:r>
              <a:rPr sz="3200" b="1" i="1" spc="-45" dirty="0">
                <a:solidFill>
                  <a:srgbClr val="E41815"/>
                </a:solidFill>
                <a:latin typeface="Trebuchet MS"/>
                <a:cs typeface="Trebuchet MS"/>
              </a:rPr>
              <a:t>N</a:t>
            </a:r>
            <a:r>
              <a:rPr sz="3200" b="1" i="1" spc="-200" dirty="0">
                <a:solidFill>
                  <a:srgbClr val="E41815"/>
                </a:solidFill>
                <a:latin typeface="Trebuchet MS"/>
                <a:cs typeface="Trebuchet MS"/>
              </a:rPr>
              <a:t>‐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4.2: </a:t>
            </a:r>
            <a:r>
              <a:rPr spc="-50" dirty="0">
                <a:solidFill>
                  <a:srgbClr val="FFFFFF"/>
                </a:solidFill>
              </a:rPr>
              <a:t>NON </a:t>
            </a:r>
            <a:r>
              <a:rPr lang="zh-TW" altLang="en-US" spc="-245" dirty="0" smtClean="0"/>
              <a:t>線性回歸</a:t>
            </a:r>
            <a:endParaRPr spc="-195" dirty="0"/>
          </a:p>
        </p:txBody>
      </p:sp>
      <p:sp>
        <p:nvSpPr>
          <p:cNvPr id="4" name="object 4"/>
          <p:cNvSpPr txBox="1"/>
          <p:nvPr/>
        </p:nvSpPr>
        <p:spPr>
          <a:xfrm>
            <a:off x="1710182" y="1425194"/>
            <a:ext cx="6443218" cy="291554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6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選擇</a:t>
            </a:r>
            <a:r>
              <a:rPr sz="2400" spc="-190" dirty="0" smtClean="0">
                <a:latin typeface="Trebuchet MS"/>
                <a:cs typeface="Trebuchet MS"/>
              </a:rPr>
              <a:t> </a:t>
            </a:r>
            <a:r>
              <a:rPr sz="2400" b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b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M5P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0" dirty="0" smtClean="0">
                <a:latin typeface="Trebuchet MS"/>
                <a:cs typeface="Trebuchet MS"/>
              </a:rPr>
              <a:t>運行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114" dirty="0">
                <a:latin typeface="Trebuchet MS"/>
                <a:cs typeface="Trebuchet MS"/>
              </a:rPr>
              <a:t>結果</a:t>
            </a:r>
            <a:r>
              <a:rPr sz="2400" spc="-114" dirty="0" smtClean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09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10" dirty="0" smtClean="0">
                <a:latin typeface="Trebuchet MS"/>
                <a:cs typeface="Trebuchet MS"/>
              </a:rPr>
              <a:t>檢驗線性模型</a:t>
            </a:r>
            <a:endParaRPr sz="20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970280" algn="l"/>
                <a:tab pos="970915" algn="l"/>
              </a:tabLst>
            </a:pPr>
            <a:r>
              <a:rPr lang="zh-TW" altLang="en-US" sz="2000" i="1" spc="-114" dirty="0" smtClean="0">
                <a:latin typeface="Trebuchet MS"/>
                <a:cs typeface="Trebuchet MS"/>
              </a:rPr>
              <a:t>視覺化這棵樹</a:t>
            </a:r>
            <a:endParaRPr sz="20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Trebuchet MS"/>
              <a:buChar char="–"/>
            </a:pPr>
            <a:endParaRPr sz="295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100" dirty="0" smtClean="0">
                <a:latin typeface="Trebuchet MS"/>
                <a:cs typeface="Trebuchet MS"/>
              </a:rPr>
              <a:t>跟</a:t>
            </a:r>
            <a:r>
              <a:rPr sz="2400" b="1" spc="-145" dirty="0" err="1" smtClean="0">
                <a:solidFill>
                  <a:srgbClr val="E41815"/>
                </a:solidFill>
                <a:latin typeface="Trebuchet MS"/>
                <a:cs typeface="Trebuchet MS"/>
              </a:rPr>
              <a:t>LinearRegression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的結果比較：自己</a:t>
            </a:r>
            <a:r>
              <a:rPr lang="zh-TW" altLang="en-US" sz="2400" spc="-70" dirty="0" smtClean="0">
                <a:latin typeface="Trebuchet MS"/>
                <a:cs typeface="Trebuchet MS"/>
              </a:rPr>
              <a:t>做看看！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675609"/>
            <a:ext cx="4876800" cy="589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4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</a:t>
            </a:r>
            <a:r>
              <a:rPr lang="zh-TW" altLang="en-US" sz="2800" b="1" spc="-105" dirty="0">
                <a:latin typeface="Trebuchet MS"/>
                <a:cs typeface="Trebuchet MS"/>
              </a:rPr>
              <a:t>在出現的選單中左鍵單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trees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資料夾</a:t>
            </a:r>
            <a:r>
              <a:rPr lang="zh-TW" altLang="en-US" sz="2800" b="1" spc="-105" dirty="0">
                <a:latin typeface="Trebuchet MS"/>
                <a:cs typeface="Trebuchet MS"/>
              </a:rPr>
              <a:t>下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M5P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3322"/>
            <a:ext cx="3190476" cy="43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093799"/>
            <a:ext cx="4152381" cy="418095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538338" y="3810000"/>
            <a:ext cx="3352800" cy="1524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244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確認選好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M5P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分類器後，左鍵單擊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鈕運行的到右圖結果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828800"/>
            <a:ext cx="3104762" cy="42952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594404"/>
            <a:ext cx="7543800" cy="496462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3276600" y="3505200"/>
            <a:ext cx="1600200" cy="990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734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1135841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Result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list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中右鍵單擊剛才的運行紀錄後，在出現的選單中左鍵單擊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Visualize tree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來視覺化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M5P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產生的這棵樹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1752600"/>
            <a:ext cx="1862188" cy="48662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4978"/>
            <a:ext cx="5562600" cy="4690453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464878" y="1752600"/>
            <a:ext cx="2107122" cy="2667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2464878" y="6395432"/>
            <a:ext cx="2196561" cy="2234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33400" y="4419600"/>
            <a:ext cx="1932624" cy="2199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614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▼如果覺得產生的樹大小不符合這個</a:t>
            </a:r>
            <a:r>
              <a:rPr lang="zh-TW" altLang="en-US" sz="2800" b="1" spc="-175" dirty="0">
                <a:latin typeface="Trebuchet MS"/>
                <a:cs typeface="Trebuchet MS"/>
              </a:rPr>
              <a:t>視窗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，可以在空白處單擊右鍵，左鍵單擊選單中的</a:t>
            </a:r>
            <a:r>
              <a:rPr lang="en-US" altLang="zh-TW" sz="2800" b="1" spc="-175" dirty="0">
                <a:latin typeface="Trebuchet MS"/>
                <a:cs typeface="Trebuchet MS"/>
              </a:rPr>
              <a:t>F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it to Screen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選項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6553200" cy="48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104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680097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▼每一個葉節點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上都</a:t>
            </a:r>
            <a:r>
              <a:rPr lang="zh-TW" altLang="en-US" sz="2800" b="1" spc="-175" dirty="0">
                <a:latin typeface="Trebuchet MS"/>
                <a:cs typeface="Trebuchet MS"/>
              </a:rPr>
              <a:t>有一個線性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模型，分別對應剛才的運行結果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84817"/>
            <a:ext cx="6282072" cy="47854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47800" y="350520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311106" y="420867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005471" y="489447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824245" y="5541855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52400" y="5541855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r="52384"/>
          <a:stretch/>
        </p:blipFill>
        <p:spPr>
          <a:xfrm>
            <a:off x="7405960" y="381000"/>
            <a:ext cx="4405040" cy="608824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906000" y="1632158"/>
            <a:ext cx="1905000" cy="1339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9896552" y="3044120"/>
            <a:ext cx="1914447" cy="1545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892553" y="4635094"/>
            <a:ext cx="1918446" cy="1537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-右雙向箭號 17"/>
          <p:cNvSpPr/>
          <p:nvPr/>
        </p:nvSpPr>
        <p:spPr>
          <a:xfrm>
            <a:off x="5518502" y="5136202"/>
            <a:ext cx="2444815" cy="9144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203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4.2: </a:t>
            </a:r>
            <a:r>
              <a:rPr lang="zh-TW" altLang="en-US" spc="-245" dirty="0"/>
              <a:t>線性回歸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77548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M5P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>
                <a:latin typeface="Trebuchet MS"/>
                <a:cs typeface="Trebuchet MS"/>
              </a:rPr>
              <a:t>相關值低一些，絕對誤差高一些。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355" t="72495" r="36635" b="7512"/>
          <a:stretch/>
        </p:blipFill>
        <p:spPr>
          <a:xfrm>
            <a:off x="511709" y="3200400"/>
            <a:ext cx="4659528" cy="16959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7971" t="73193" r="33070" b="5460"/>
          <a:stretch/>
        </p:blipFill>
        <p:spPr>
          <a:xfrm>
            <a:off x="6487966" y="3200400"/>
            <a:ext cx="4882244" cy="1752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30516" y="2133600"/>
            <a:ext cx="3158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spc="-145" dirty="0" err="1">
                <a:solidFill>
                  <a:srgbClr val="E41815"/>
                </a:solidFill>
                <a:latin typeface="Trebuchet MS"/>
                <a:cs typeface="Trebuchet MS"/>
              </a:rPr>
              <a:t>LinearRegression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8550032" y="2133600"/>
            <a:ext cx="915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spc="-145" dirty="0" smtClean="0">
                <a:solidFill>
                  <a:srgbClr val="E41815"/>
                </a:solidFill>
                <a:latin typeface="Trebuchet MS"/>
                <a:cs typeface="Trebuchet MS"/>
              </a:rPr>
              <a:t>M5P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397410" y="3124200"/>
            <a:ext cx="50292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172200" y="3124200"/>
            <a:ext cx="4969409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334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846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4.2: </a:t>
            </a:r>
            <a:r>
              <a:rPr lang="zh-TW" altLang="en-US" spc="-245" dirty="0" smtClean="0"/>
              <a:t>線性回歸</a:t>
            </a:r>
            <a:endParaRPr spc="-195" dirty="0"/>
          </a:p>
        </p:txBody>
      </p:sp>
      <p:sp>
        <p:nvSpPr>
          <p:cNvPr id="4" name="object 4"/>
          <p:cNvSpPr txBox="1"/>
          <p:nvPr/>
        </p:nvSpPr>
        <p:spPr>
          <a:xfrm>
            <a:off x="1710110" y="1495298"/>
            <a:ext cx="8105775" cy="229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045" indent="-47498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487045" algn="l"/>
                <a:tab pos="487680" algn="l"/>
              </a:tabLst>
            </a:pPr>
            <a:r>
              <a:rPr lang="zh-TW" altLang="en-US" sz="2800" dirty="0"/>
              <a:t>一門有充分根據的，可信賴的數學</a:t>
            </a:r>
            <a:r>
              <a:rPr lang="zh-TW" altLang="en-US" sz="2800" dirty="0" smtClean="0"/>
              <a:t>技術</a:t>
            </a:r>
            <a:r>
              <a:rPr lang="zh-TW" altLang="en-US" sz="2800" spc="-145" dirty="0">
                <a:latin typeface="Trebuchet MS"/>
              </a:rPr>
              <a:t>：</a:t>
            </a:r>
            <a:endParaRPr sz="2800" dirty="0">
              <a:latin typeface="Trebuchet MS"/>
              <a:cs typeface="Trebuchet MS"/>
            </a:endParaRPr>
          </a:p>
          <a:p>
            <a:pPr marL="487045">
              <a:lnSpc>
                <a:spcPct val="100000"/>
              </a:lnSpc>
            </a:pPr>
            <a:r>
              <a:rPr lang="en-US" sz="2800" b="1" spc="-165" dirty="0" smtClean="0">
                <a:solidFill>
                  <a:srgbClr val="FF0000"/>
                </a:solidFill>
                <a:latin typeface="Trebuchet MS"/>
                <a:cs typeface="Trebuchet MS"/>
              </a:rPr>
              <a:t>f</a:t>
            </a:r>
            <a:r>
              <a:rPr sz="2800" b="1" spc="-165" dirty="0" smtClean="0">
                <a:solidFill>
                  <a:srgbClr val="FF0000"/>
                </a:solidFill>
                <a:latin typeface="Trebuchet MS"/>
                <a:cs typeface="Trebuchet MS"/>
              </a:rPr>
              <a:t>unctions</a:t>
            </a:r>
            <a:r>
              <a:rPr lang="zh-TW" altLang="en-US" sz="2800" b="1" spc="-16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800" b="1" spc="-16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LinearRegression</a:t>
            </a:r>
            <a:endParaRPr sz="2800" dirty="0">
              <a:latin typeface="Trebuchet MS"/>
              <a:cs typeface="Trebuchet MS"/>
            </a:endParaRPr>
          </a:p>
          <a:p>
            <a:pPr marL="487045" indent="-47498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87045" algn="l"/>
                <a:tab pos="487680" algn="l"/>
              </a:tabLst>
            </a:pPr>
            <a:r>
              <a:rPr lang="zh-TW" altLang="en-US" sz="2800" dirty="0"/>
              <a:t>實際的問題通常需要非線性的解決</a:t>
            </a:r>
            <a:r>
              <a:rPr lang="zh-TW" altLang="en-US" sz="2800" dirty="0" smtClean="0"/>
              <a:t>方法</a:t>
            </a:r>
            <a:endParaRPr sz="2800" dirty="0">
              <a:latin typeface="Trebuchet MS"/>
              <a:cs typeface="Trebuchet MS"/>
            </a:endParaRPr>
          </a:p>
          <a:p>
            <a:pPr marL="487045" indent="-474980">
              <a:lnSpc>
                <a:spcPct val="100000"/>
              </a:lnSpc>
              <a:spcBef>
                <a:spcPts val="500"/>
              </a:spcBef>
              <a:buClr>
                <a:srgbClr val="1F497C"/>
              </a:buClr>
              <a:buFont typeface="Wingdings"/>
              <a:buChar char=""/>
              <a:tabLst>
                <a:tab pos="487045" algn="l"/>
                <a:tab pos="487680" algn="l"/>
              </a:tabLst>
            </a:pPr>
            <a:r>
              <a:rPr lang="en-US" altLang="zh-TW" sz="2800" b="1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2800" b="1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rees</a:t>
            </a:r>
            <a:r>
              <a:rPr lang="zh-TW" altLang="en-US" sz="2800" b="1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800" b="1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M5P</a:t>
            </a:r>
            <a:r>
              <a:rPr lang="zh-TW" altLang="en-US" sz="2800" dirty="0"/>
              <a:t>用回歸模型建樹，樹的每個葉結點存有回歸模型。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4626" y="5267197"/>
            <a:ext cx="647255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 smtClean="0">
              <a:latin typeface="Trebuchet MS"/>
              <a:cs typeface="Trebuchet MS"/>
            </a:endParaRPr>
          </a:p>
          <a:p>
            <a:pPr marL="368935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369570" algn="l"/>
              </a:tabLst>
            </a:pPr>
            <a:r>
              <a:rPr sz="2400" spc="-105" dirty="0" smtClean="0">
                <a:latin typeface="Trebuchet MS"/>
                <a:cs typeface="Trebuchet MS"/>
              </a:rPr>
              <a:t>Section </a:t>
            </a:r>
            <a:r>
              <a:rPr sz="2400" spc="-120" dirty="0" smtClean="0">
                <a:latin typeface="Trebuchet MS"/>
                <a:cs typeface="Trebuchet MS"/>
              </a:rPr>
              <a:t>4.6 </a:t>
            </a:r>
            <a:r>
              <a:rPr sz="2400" i="1" spc="-114" dirty="0" smtClean="0">
                <a:latin typeface="Trebuchet MS"/>
                <a:cs typeface="Trebuchet MS"/>
              </a:rPr>
              <a:t>Numeric </a:t>
            </a:r>
            <a:r>
              <a:rPr sz="2400" i="1" spc="-150" dirty="0" smtClean="0">
                <a:latin typeface="Trebuchet MS"/>
                <a:cs typeface="Trebuchet MS"/>
              </a:rPr>
              <a:t>prediction: </a:t>
            </a:r>
            <a:r>
              <a:rPr sz="2400" i="1" spc="-140" dirty="0" smtClean="0">
                <a:latin typeface="Trebuchet MS"/>
                <a:cs typeface="Trebuchet MS"/>
              </a:rPr>
              <a:t>Linear</a:t>
            </a:r>
            <a:r>
              <a:rPr sz="2400" i="1" spc="-110" dirty="0" smtClean="0">
                <a:latin typeface="Trebuchet MS"/>
                <a:cs typeface="Trebuchet MS"/>
              </a:rPr>
              <a:t> </a:t>
            </a:r>
            <a:r>
              <a:rPr sz="2400" i="1" spc="-105" dirty="0" smtClean="0">
                <a:latin typeface="Trebuchet MS"/>
                <a:cs typeface="Trebuchet MS"/>
              </a:rPr>
              <a:t>regression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4067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4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3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10" dirty="0">
                <a:latin typeface="Trebuchet MS"/>
                <a:cs typeface="Trebuchet MS"/>
              </a:rPr>
              <a:t>使用回歸進行</a:t>
            </a:r>
            <a:r>
              <a:rPr lang="zh-TW" altLang="en-US" sz="2000" i="1" spc="-110" dirty="0" smtClean="0">
                <a:latin typeface="Trebuchet MS"/>
                <a:cs typeface="Trebuchet MS"/>
              </a:rPr>
              <a:t>分類</a:t>
            </a:r>
            <a:r>
              <a:rPr lang="en-US" altLang="zh-TW" sz="2000" i="1" spc="-110" dirty="0" smtClean="0">
                <a:latin typeface="Trebuchet MS"/>
                <a:cs typeface="Trebuchet MS"/>
              </a:rPr>
              <a:t>(</a:t>
            </a:r>
            <a:r>
              <a:rPr sz="2000" i="1" spc="-110" dirty="0" smtClean="0">
                <a:latin typeface="Trebuchet MS"/>
                <a:cs typeface="Trebuchet MS"/>
              </a:rPr>
              <a:t>Classification </a:t>
            </a:r>
            <a:r>
              <a:rPr sz="2000" i="1" spc="-100" dirty="0" smtClean="0">
                <a:latin typeface="Trebuchet MS"/>
                <a:cs typeface="Trebuchet MS"/>
              </a:rPr>
              <a:t>by</a:t>
            </a:r>
            <a:r>
              <a:rPr sz="2000" i="1" spc="-200" dirty="0" smtClean="0">
                <a:latin typeface="Trebuchet MS"/>
                <a:cs typeface="Trebuchet MS"/>
              </a:rPr>
              <a:t> </a:t>
            </a:r>
            <a:r>
              <a:rPr sz="2000" i="1" spc="-85" dirty="0" smtClean="0">
                <a:latin typeface="Trebuchet MS"/>
                <a:cs typeface="Trebuchet MS"/>
              </a:rPr>
              <a:t>regression</a:t>
            </a:r>
            <a:r>
              <a:rPr lang="en-US" altLang="zh-TW" sz="2000" i="1" spc="-85" dirty="0" smtClean="0">
                <a:latin typeface="Trebuchet MS"/>
                <a:cs typeface="Trebuchet MS"/>
              </a:rPr>
              <a:t>)</a:t>
            </a:r>
            <a:endParaRPr sz="20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 smtClean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 smtClean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Data </a:t>
            </a:r>
            <a:r>
              <a:rPr sz="4000" spc="-100" dirty="0"/>
              <a:t>Mining </a:t>
            </a:r>
            <a:r>
              <a:rPr sz="4000" spc="-240" dirty="0"/>
              <a:t>with</a:t>
            </a:r>
            <a:r>
              <a:rPr sz="4000" spc="-625" dirty="0"/>
              <a:t> </a:t>
            </a:r>
            <a:r>
              <a:rPr sz="4000" spc="-270" dirty="0"/>
              <a:t>Weka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5214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4.3: </a:t>
            </a:r>
            <a:r>
              <a:rPr lang="zh-TW" altLang="en-US" spc="-235" dirty="0" smtClean="0"/>
              <a:t>使用回歸進行分類</a:t>
            </a:r>
            <a:endParaRPr spc="-195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536" y="4703826"/>
            <a:ext cx="3382010" cy="645160"/>
            <a:chOff x="1621536" y="4703826"/>
            <a:chExt cx="3382010" cy="645160"/>
          </a:xfrm>
        </p:grpSpPr>
        <p:sp>
          <p:nvSpPr>
            <p:cNvPr id="16" name="object 16"/>
            <p:cNvSpPr/>
            <p:nvPr/>
          </p:nvSpPr>
          <p:spPr>
            <a:xfrm>
              <a:off x="1636014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1536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6014" y="47183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30" dirty="0" smtClean="0">
                <a:latin typeface="Trebuchet MS"/>
                <a:cs typeface="Trebuchet MS"/>
              </a:rPr>
              <a:t>更多分類器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21536" y="5770626"/>
            <a:ext cx="3382010" cy="645160"/>
            <a:chOff x="1621536" y="5770626"/>
            <a:chExt cx="3382010" cy="645160"/>
          </a:xfrm>
        </p:grpSpPr>
        <p:sp>
          <p:nvSpPr>
            <p:cNvPr id="20" name="object 20"/>
            <p:cNvSpPr/>
            <p:nvPr/>
          </p:nvSpPr>
          <p:spPr>
            <a:xfrm>
              <a:off x="1636014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1536" y="57706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800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90056" y="5776214"/>
            <a:ext cx="204470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72050" y="2348483"/>
            <a:ext cx="5133975" cy="3614420"/>
            <a:chOff x="4972050" y="2348483"/>
            <a:chExt cx="5133975" cy="3614420"/>
          </a:xfrm>
        </p:grpSpPr>
        <p:sp>
          <p:nvSpPr>
            <p:cNvPr id="24" name="object 24"/>
            <p:cNvSpPr/>
            <p:nvPr/>
          </p:nvSpPr>
          <p:spPr>
            <a:xfrm>
              <a:off x="4972050" y="2506217"/>
              <a:ext cx="864235" cy="3456940"/>
            </a:xfrm>
            <a:custGeom>
              <a:avLst/>
              <a:gdLst/>
              <a:ahLst/>
              <a:cxnLst/>
              <a:rect l="l" t="t" r="r" b="b"/>
              <a:pathLst>
                <a:path w="864235" h="3456940">
                  <a:moveTo>
                    <a:pt x="838200" y="2781312"/>
                  </a:moveTo>
                  <a:lnTo>
                    <a:pt x="735330" y="2769120"/>
                  </a:lnTo>
                  <a:lnTo>
                    <a:pt x="684276" y="2762262"/>
                  </a:lnTo>
                  <a:lnTo>
                    <a:pt x="581406" y="2747022"/>
                  </a:lnTo>
                  <a:lnTo>
                    <a:pt x="530352" y="2737878"/>
                  </a:lnTo>
                  <a:lnTo>
                    <a:pt x="505206" y="2732544"/>
                  </a:lnTo>
                  <a:lnTo>
                    <a:pt x="479298" y="2727972"/>
                  </a:lnTo>
                  <a:lnTo>
                    <a:pt x="454152" y="2721876"/>
                  </a:lnTo>
                  <a:lnTo>
                    <a:pt x="428244" y="2716542"/>
                  </a:lnTo>
                  <a:lnTo>
                    <a:pt x="403098" y="2709684"/>
                  </a:lnTo>
                  <a:lnTo>
                    <a:pt x="352044" y="2696730"/>
                  </a:lnTo>
                  <a:lnTo>
                    <a:pt x="275082" y="2673870"/>
                  </a:lnTo>
                  <a:lnTo>
                    <a:pt x="172974" y="2640342"/>
                  </a:lnTo>
                  <a:lnTo>
                    <a:pt x="121920" y="2622816"/>
                  </a:lnTo>
                  <a:lnTo>
                    <a:pt x="70104" y="2604528"/>
                  </a:lnTo>
                  <a:lnTo>
                    <a:pt x="19050" y="2586240"/>
                  </a:lnTo>
                  <a:lnTo>
                    <a:pt x="9144" y="2612910"/>
                  </a:lnTo>
                  <a:lnTo>
                    <a:pt x="60960" y="2631198"/>
                  </a:lnTo>
                  <a:lnTo>
                    <a:pt x="112014" y="2649486"/>
                  </a:lnTo>
                  <a:lnTo>
                    <a:pt x="214884" y="2684538"/>
                  </a:lnTo>
                  <a:lnTo>
                    <a:pt x="266700" y="2701302"/>
                  </a:lnTo>
                  <a:lnTo>
                    <a:pt x="344424" y="2724162"/>
                  </a:lnTo>
                  <a:lnTo>
                    <a:pt x="396240" y="2737878"/>
                  </a:lnTo>
                  <a:lnTo>
                    <a:pt x="447294" y="2750070"/>
                  </a:lnTo>
                  <a:lnTo>
                    <a:pt x="525018" y="2766072"/>
                  </a:lnTo>
                  <a:lnTo>
                    <a:pt x="576834" y="2775216"/>
                  </a:lnTo>
                  <a:lnTo>
                    <a:pt x="680466" y="2790456"/>
                  </a:lnTo>
                  <a:lnTo>
                    <a:pt x="731520" y="2797314"/>
                  </a:lnTo>
                  <a:lnTo>
                    <a:pt x="834390" y="2809506"/>
                  </a:lnTo>
                  <a:lnTo>
                    <a:pt x="838200" y="2781312"/>
                  </a:lnTo>
                  <a:close/>
                </a:path>
                <a:path w="864235" h="3456940">
                  <a:moveTo>
                    <a:pt x="839724" y="2161032"/>
                  </a:moveTo>
                  <a:lnTo>
                    <a:pt x="832866" y="2133600"/>
                  </a:lnTo>
                  <a:lnTo>
                    <a:pt x="781812" y="2145030"/>
                  </a:lnTo>
                  <a:lnTo>
                    <a:pt x="729996" y="2157222"/>
                  </a:lnTo>
                  <a:lnTo>
                    <a:pt x="678180" y="2170176"/>
                  </a:lnTo>
                  <a:lnTo>
                    <a:pt x="574548" y="2199894"/>
                  </a:lnTo>
                  <a:lnTo>
                    <a:pt x="522732" y="2217420"/>
                  </a:lnTo>
                  <a:lnTo>
                    <a:pt x="470916" y="2237232"/>
                  </a:lnTo>
                  <a:lnTo>
                    <a:pt x="419100" y="2259330"/>
                  </a:lnTo>
                  <a:lnTo>
                    <a:pt x="393192" y="2272284"/>
                  </a:lnTo>
                  <a:lnTo>
                    <a:pt x="367284" y="2284476"/>
                  </a:lnTo>
                  <a:lnTo>
                    <a:pt x="289560" y="2327148"/>
                  </a:lnTo>
                  <a:lnTo>
                    <a:pt x="185928" y="2390394"/>
                  </a:lnTo>
                  <a:lnTo>
                    <a:pt x="57150" y="2476500"/>
                  </a:lnTo>
                  <a:lnTo>
                    <a:pt x="6096" y="2511552"/>
                  </a:lnTo>
                  <a:lnTo>
                    <a:pt x="22098" y="2535174"/>
                  </a:lnTo>
                  <a:lnTo>
                    <a:pt x="73152" y="2500122"/>
                  </a:lnTo>
                  <a:lnTo>
                    <a:pt x="176022" y="2430780"/>
                  </a:lnTo>
                  <a:lnTo>
                    <a:pt x="201930" y="2414778"/>
                  </a:lnTo>
                  <a:lnTo>
                    <a:pt x="227076" y="2398014"/>
                  </a:lnTo>
                  <a:lnTo>
                    <a:pt x="278130" y="2366772"/>
                  </a:lnTo>
                  <a:lnTo>
                    <a:pt x="329184" y="2337054"/>
                  </a:lnTo>
                  <a:lnTo>
                    <a:pt x="380238" y="2310384"/>
                  </a:lnTo>
                  <a:lnTo>
                    <a:pt x="431292" y="2285238"/>
                  </a:lnTo>
                  <a:lnTo>
                    <a:pt x="482346" y="2263902"/>
                  </a:lnTo>
                  <a:lnTo>
                    <a:pt x="532638" y="2244090"/>
                  </a:lnTo>
                  <a:lnTo>
                    <a:pt x="583692" y="2227326"/>
                  </a:lnTo>
                  <a:lnTo>
                    <a:pt x="660654" y="2204466"/>
                  </a:lnTo>
                  <a:lnTo>
                    <a:pt x="685800" y="2197608"/>
                  </a:lnTo>
                  <a:lnTo>
                    <a:pt x="839724" y="2161032"/>
                  </a:lnTo>
                  <a:close/>
                </a:path>
                <a:path w="864235" h="3456940">
                  <a:moveTo>
                    <a:pt x="842010" y="3430524"/>
                  </a:moveTo>
                  <a:lnTo>
                    <a:pt x="765810" y="3393948"/>
                  </a:lnTo>
                  <a:lnTo>
                    <a:pt x="739902" y="3381756"/>
                  </a:lnTo>
                  <a:lnTo>
                    <a:pt x="714756" y="3368802"/>
                  </a:lnTo>
                  <a:lnTo>
                    <a:pt x="688848" y="3355848"/>
                  </a:lnTo>
                  <a:lnTo>
                    <a:pt x="663702" y="3341370"/>
                  </a:lnTo>
                  <a:lnTo>
                    <a:pt x="637794" y="3326892"/>
                  </a:lnTo>
                  <a:lnTo>
                    <a:pt x="561594" y="3278886"/>
                  </a:lnTo>
                  <a:lnTo>
                    <a:pt x="511302" y="3242310"/>
                  </a:lnTo>
                  <a:lnTo>
                    <a:pt x="498348" y="3231642"/>
                  </a:lnTo>
                  <a:lnTo>
                    <a:pt x="485394" y="3221736"/>
                  </a:lnTo>
                  <a:lnTo>
                    <a:pt x="473202" y="3211068"/>
                  </a:lnTo>
                  <a:lnTo>
                    <a:pt x="460248" y="3200400"/>
                  </a:lnTo>
                  <a:lnTo>
                    <a:pt x="448056" y="3188970"/>
                  </a:lnTo>
                  <a:lnTo>
                    <a:pt x="384048" y="3127248"/>
                  </a:lnTo>
                  <a:lnTo>
                    <a:pt x="345948" y="3085338"/>
                  </a:lnTo>
                  <a:lnTo>
                    <a:pt x="332994" y="3071622"/>
                  </a:lnTo>
                  <a:lnTo>
                    <a:pt x="307848" y="3041904"/>
                  </a:lnTo>
                  <a:lnTo>
                    <a:pt x="281940" y="3010662"/>
                  </a:lnTo>
                  <a:lnTo>
                    <a:pt x="256794" y="2979420"/>
                  </a:lnTo>
                  <a:lnTo>
                    <a:pt x="204978" y="2913888"/>
                  </a:lnTo>
                  <a:lnTo>
                    <a:pt x="179832" y="2879598"/>
                  </a:lnTo>
                  <a:lnTo>
                    <a:pt x="153924" y="2845308"/>
                  </a:lnTo>
                  <a:lnTo>
                    <a:pt x="128016" y="2810256"/>
                  </a:lnTo>
                  <a:lnTo>
                    <a:pt x="76962" y="2739390"/>
                  </a:lnTo>
                  <a:lnTo>
                    <a:pt x="25908" y="2667762"/>
                  </a:lnTo>
                  <a:lnTo>
                    <a:pt x="2286" y="2683764"/>
                  </a:lnTo>
                  <a:lnTo>
                    <a:pt x="54102" y="2756154"/>
                  </a:lnTo>
                  <a:lnTo>
                    <a:pt x="79248" y="2791968"/>
                  </a:lnTo>
                  <a:lnTo>
                    <a:pt x="156972" y="2897124"/>
                  </a:lnTo>
                  <a:lnTo>
                    <a:pt x="182880" y="2930652"/>
                  </a:lnTo>
                  <a:lnTo>
                    <a:pt x="208026" y="2964180"/>
                  </a:lnTo>
                  <a:lnTo>
                    <a:pt x="233934" y="2996946"/>
                  </a:lnTo>
                  <a:lnTo>
                    <a:pt x="259842" y="3028950"/>
                  </a:lnTo>
                  <a:lnTo>
                    <a:pt x="285750" y="3060192"/>
                  </a:lnTo>
                  <a:lnTo>
                    <a:pt x="311658" y="3089910"/>
                  </a:lnTo>
                  <a:lnTo>
                    <a:pt x="337566" y="3118866"/>
                  </a:lnTo>
                  <a:lnTo>
                    <a:pt x="376428" y="3160014"/>
                  </a:lnTo>
                  <a:lnTo>
                    <a:pt x="415290" y="3198114"/>
                  </a:lnTo>
                  <a:lnTo>
                    <a:pt x="428244" y="3209544"/>
                  </a:lnTo>
                  <a:lnTo>
                    <a:pt x="441198" y="3221736"/>
                  </a:lnTo>
                  <a:lnTo>
                    <a:pt x="454152" y="3232404"/>
                  </a:lnTo>
                  <a:lnTo>
                    <a:pt x="467106" y="3243834"/>
                  </a:lnTo>
                  <a:lnTo>
                    <a:pt x="480060" y="3254502"/>
                  </a:lnTo>
                  <a:lnTo>
                    <a:pt x="493776" y="3264408"/>
                  </a:lnTo>
                  <a:lnTo>
                    <a:pt x="519684" y="3284220"/>
                  </a:lnTo>
                  <a:lnTo>
                    <a:pt x="545592" y="3302508"/>
                  </a:lnTo>
                  <a:lnTo>
                    <a:pt x="623316" y="3352038"/>
                  </a:lnTo>
                  <a:lnTo>
                    <a:pt x="675132" y="3380994"/>
                  </a:lnTo>
                  <a:lnTo>
                    <a:pt x="752856" y="3419856"/>
                  </a:lnTo>
                  <a:lnTo>
                    <a:pt x="830580" y="3456432"/>
                  </a:lnTo>
                  <a:lnTo>
                    <a:pt x="842010" y="3430524"/>
                  </a:lnTo>
                  <a:close/>
                </a:path>
                <a:path w="864235" h="3456940">
                  <a:moveTo>
                    <a:pt x="843534" y="1439430"/>
                  </a:moveTo>
                  <a:lnTo>
                    <a:pt x="777240" y="1447050"/>
                  </a:lnTo>
                  <a:lnTo>
                    <a:pt x="699516" y="1497342"/>
                  </a:lnTo>
                  <a:lnTo>
                    <a:pt x="621792" y="1553730"/>
                  </a:lnTo>
                  <a:lnTo>
                    <a:pt x="569976" y="1596402"/>
                  </a:lnTo>
                  <a:lnTo>
                    <a:pt x="531114" y="1631454"/>
                  </a:lnTo>
                  <a:lnTo>
                    <a:pt x="518160" y="1644408"/>
                  </a:lnTo>
                  <a:lnTo>
                    <a:pt x="505206" y="1656600"/>
                  </a:lnTo>
                  <a:lnTo>
                    <a:pt x="479298" y="1684032"/>
                  </a:lnTo>
                  <a:lnTo>
                    <a:pt x="465582" y="1697748"/>
                  </a:lnTo>
                  <a:lnTo>
                    <a:pt x="439674" y="1726704"/>
                  </a:lnTo>
                  <a:lnTo>
                    <a:pt x="426720" y="1742706"/>
                  </a:lnTo>
                  <a:lnTo>
                    <a:pt x="413766" y="1757946"/>
                  </a:lnTo>
                  <a:lnTo>
                    <a:pt x="387858" y="1791474"/>
                  </a:lnTo>
                  <a:lnTo>
                    <a:pt x="361950" y="1826526"/>
                  </a:lnTo>
                  <a:lnTo>
                    <a:pt x="336042" y="1863102"/>
                  </a:lnTo>
                  <a:lnTo>
                    <a:pt x="310134" y="1901202"/>
                  </a:lnTo>
                  <a:lnTo>
                    <a:pt x="284988" y="1940826"/>
                  </a:lnTo>
                  <a:lnTo>
                    <a:pt x="259080" y="1981974"/>
                  </a:lnTo>
                  <a:lnTo>
                    <a:pt x="233172" y="2024646"/>
                  </a:lnTo>
                  <a:lnTo>
                    <a:pt x="207264" y="2068080"/>
                  </a:lnTo>
                  <a:lnTo>
                    <a:pt x="181356" y="2112276"/>
                  </a:lnTo>
                  <a:lnTo>
                    <a:pt x="155448" y="2157996"/>
                  </a:lnTo>
                  <a:lnTo>
                    <a:pt x="130302" y="2203716"/>
                  </a:lnTo>
                  <a:lnTo>
                    <a:pt x="104394" y="2250198"/>
                  </a:lnTo>
                  <a:lnTo>
                    <a:pt x="52578" y="2344686"/>
                  </a:lnTo>
                  <a:lnTo>
                    <a:pt x="1524" y="2440698"/>
                  </a:lnTo>
                  <a:lnTo>
                    <a:pt x="26670" y="2453652"/>
                  </a:lnTo>
                  <a:lnTo>
                    <a:pt x="77724" y="2358402"/>
                  </a:lnTo>
                  <a:lnTo>
                    <a:pt x="129540" y="2263914"/>
                  </a:lnTo>
                  <a:lnTo>
                    <a:pt x="154686" y="2217432"/>
                  </a:lnTo>
                  <a:lnTo>
                    <a:pt x="180594" y="2171712"/>
                  </a:lnTo>
                  <a:lnTo>
                    <a:pt x="206502" y="2126754"/>
                  </a:lnTo>
                  <a:lnTo>
                    <a:pt x="231648" y="2082558"/>
                  </a:lnTo>
                  <a:lnTo>
                    <a:pt x="257556" y="2039124"/>
                  </a:lnTo>
                  <a:lnTo>
                    <a:pt x="270510" y="2017788"/>
                  </a:lnTo>
                  <a:lnTo>
                    <a:pt x="283464" y="1997214"/>
                  </a:lnTo>
                  <a:lnTo>
                    <a:pt x="295656" y="1976640"/>
                  </a:lnTo>
                  <a:lnTo>
                    <a:pt x="308610" y="1956066"/>
                  </a:lnTo>
                  <a:lnTo>
                    <a:pt x="321564" y="1936254"/>
                  </a:lnTo>
                  <a:lnTo>
                    <a:pt x="347472" y="1898154"/>
                  </a:lnTo>
                  <a:lnTo>
                    <a:pt x="359664" y="1879104"/>
                  </a:lnTo>
                  <a:lnTo>
                    <a:pt x="372618" y="1860816"/>
                  </a:lnTo>
                  <a:lnTo>
                    <a:pt x="398526" y="1825764"/>
                  </a:lnTo>
                  <a:lnTo>
                    <a:pt x="410718" y="1808238"/>
                  </a:lnTo>
                  <a:lnTo>
                    <a:pt x="436626" y="1776234"/>
                  </a:lnTo>
                  <a:lnTo>
                    <a:pt x="448818" y="1760232"/>
                  </a:lnTo>
                  <a:lnTo>
                    <a:pt x="474726" y="1731276"/>
                  </a:lnTo>
                  <a:lnTo>
                    <a:pt x="486918" y="1716798"/>
                  </a:lnTo>
                  <a:lnTo>
                    <a:pt x="499872" y="1703082"/>
                  </a:lnTo>
                  <a:lnTo>
                    <a:pt x="512826" y="1690128"/>
                  </a:lnTo>
                  <a:lnTo>
                    <a:pt x="525018" y="1677174"/>
                  </a:lnTo>
                  <a:lnTo>
                    <a:pt x="563118" y="1640598"/>
                  </a:lnTo>
                  <a:lnTo>
                    <a:pt x="601218" y="1607070"/>
                  </a:lnTo>
                  <a:lnTo>
                    <a:pt x="639318" y="1576590"/>
                  </a:lnTo>
                  <a:lnTo>
                    <a:pt x="665226" y="1557540"/>
                  </a:lnTo>
                  <a:lnTo>
                    <a:pt x="690372" y="1538490"/>
                  </a:lnTo>
                  <a:lnTo>
                    <a:pt x="741426" y="1504200"/>
                  </a:lnTo>
                  <a:lnTo>
                    <a:pt x="792480" y="1471434"/>
                  </a:lnTo>
                  <a:lnTo>
                    <a:pt x="843534" y="1439430"/>
                  </a:lnTo>
                  <a:close/>
                </a:path>
                <a:path w="864235" h="3456940">
                  <a:moveTo>
                    <a:pt x="864108" y="17526"/>
                  </a:moveTo>
                  <a:lnTo>
                    <a:pt x="787908" y="72390"/>
                  </a:lnTo>
                  <a:lnTo>
                    <a:pt x="735330" y="146304"/>
                  </a:lnTo>
                  <a:lnTo>
                    <a:pt x="696468" y="204978"/>
                  </a:lnTo>
                  <a:lnTo>
                    <a:pt x="682752" y="225552"/>
                  </a:lnTo>
                  <a:lnTo>
                    <a:pt x="669798" y="246126"/>
                  </a:lnTo>
                  <a:lnTo>
                    <a:pt x="643890" y="288798"/>
                  </a:lnTo>
                  <a:lnTo>
                    <a:pt x="630174" y="310896"/>
                  </a:lnTo>
                  <a:lnTo>
                    <a:pt x="617220" y="333756"/>
                  </a:lnTo>
                  <a:lnTo>
                    <a:pt x="604266" y="357378"/>
                  </a:lnTo>
                  <a:lnTo>
                    <a:pt x="590550" y="381000"/>
                  </a:lnTo>
                  <a:lnTo>
                    <a:pt x="564642" y="431292"/>
                  </a:lnTo>
                  <a:lnTo>
                    <a:pt x="550926" y="457200"/>
                  </a:lnTo>
                  <a:lnTo>
                    <a:pt x="537972" y="483870"/>
                  </a:lnTo>
                  <a:lnTo>
                    <a:pt x="512064" y="540258"/>
                  </a:lnTo>
                  <a:lnTo>
                    <a:pt x="498348" y="569214"/>
                  </a:lnTo>
                  <a:lnTo>
                    <a:pt x="485394" y="599694"/>
                  </a:lnTo>
                  <a:lnTo>
                    <a:pt x="445770" y="696468"/>
                  </a:lnTo>
                  <a:lnTo>
                    <a:pt x="419862" y="765810"/>
                  </a:lnTo>
                  <a:lnTo>
                    <a:pt x="406908" y="802386"/>
                  </a:lnTo>
                  <a:lnTo>
                    <a:pt x="393192" y="839724"/>
                  </a:lnTo>
                  <a:lnTo>
                    <a:pt x="367284" y="917448"/>
                  </a:lnTo>
                  <a:lnTo>
                    <a:pt x="354330" y="958596"/>
                  </a:lnTo>
                  <a:lnTo>
                    <a:pt x="340614" y="999744"/>
                  </a:lnTo>
                  <a:lnTo>
                    <a:pt x="327660" y="1041654"/>
                  </a:lnTo>
                  <a:lnTo>
                    <a:pt x="301752" y="1129284"/>
                  </a:lnTo>
                  <a:lnTo>
                    <a:pt x="288798" y="1174242"/>
                  </a:lnTo>
                  <a:lnTo>
                    <a:pt x="275082" y="1219200"/>
                  </a:lnTo>
                  <a:lnTo>
                    <a:pt x="262128" y="1265682"/>
                  </a:lnTo>
                  <a:lnTo>
                    <a:pt x="209550" y="1457706"/>
                  </a:lnTo>
                  <a:lnTo>
                    <a:pt x="183642" y="1556766"/>
                  </a:lnTo>
                  <a:lnTo>
                    <a:pt x="157734" y="1658112"/>
                  </a:lnTo>
                  <a:lnTo>
                    <a:pt x="131064" y="1760982"/>
                  </a:lnTo>
                  <a:lnTo>
                    <a:pt x="105156" y="1865376"/>
                  </a:lnTo>
                  <a:lnTo>
                    <a:pt x="78486" y="1971294"/>
                  </a:lnTo>
                  <a:lnTo>
                    <a:pt x="0" y="2291334"/>
                  </a:lnTo>
                  <a:lnTo>
                    <a:pt x="23749" y="2297125"/>
                  </a:lnTo>
                  <a:lnTo>
                    <a:pt x="762" y="2366772"/>
                  </a:lnTo>
                  <a:lnTo>
                    <a:pt x="27432" y="2375154"/>
                  </a:lnTo>
                  <a:lnTo>
                    <a:pt x="80010" y="2218944"/>
                  </a:lnTo>
                  <a:lnTo>
                    <a:pt x="105918" y="2140458"/>
                  </a:lnTo>
                  <a:lnTo>
                    <a:pt x="132588" y="2063496"/>
                  </a:lnTo>
                  <a:lnTo>
                    <a:pt x="184404" y="1911858"/>
                  </a:lnTo>
                  <a:lnTo>
                    <a:pt x="236982" y="1764792"/>
                  </a:lnTo>
                  <a:lnTo>
                    <a:pt x="262890" y="1693164"/>
                  </a:lnTo>
                  <a:lnTo>
                    <a:pt x="289560" y="1624584"/>
                  </a:lnTo>
                  <a:lnTo>
                    <a:pt x="315468" y="1556766"/>
                  </a:lnTo>
                  <a:lnTo>
                    <a:pt x="341376" y="1491996"/>
                  </a:lnTo>
                  <a:lnTo>
                    <a:pt x="368046" y="1429512"/>
                  </a:lnTo>
                  <a:lnTo>
                    <a:pt x="393954" y="1370076"/>
                  </a:lnTo>
                  <a:lnTo>
                    <a:pt x="432816" y="1286256"/>
                  </a:lnTo>
                  <a:lnTo>
                    <a:pt x="458724" y="1233678"/>
                  </a:lnTo>
                  <a:lnTo>
                    <a:pt x="484632" y="1184910"/>
                  </a:lnTo>
                  <a:lnTo>
                    <a:pt x="498348" y="1162050"/>
                  </a:lnTo>
                  <a:lnTo>
                    <a:pt x="511302" y="1139190"/>
                  </a:lnTo>
                  <a:lnTo>
                    <a:pt x="537210" y="1095756"/>
                  </a:lnTo>
                  <a:lnTo>
                    <a:pt x="563118" y="1055370"/>
                  </a:lnTo>
                  <a:lnTo>
                    <a:pt x="589026" y="1017270"/>
                  </a:lnTo>
                  <a:lnTo>
                    <a:pt x="614934" y="980694"/>
                  </a:lnTo>
                  <a:lnTo>
                    <a:pt x="653796" y="930402"/>
                  </a:lnTo>
                  <a:lnTo>
                    <a:pt x="679704" y="898398"/>
                  </a:lnTo>
                  <a:lnTo>
                    <a:pt x="705612" y="868680"/>
                  </a:lnTo>
                  <a:lnTo>
                    <a:pt x="718566" y="853440"/>
                  </a:lnTo>
                  <a:lnTo>
                    <a:pt x="731520" y="838962"/>
                  </a:lnTo>
                  <a:lnTo>
                    <a:pt x="758190" y="811530"/>
                  </a:lnTo>
                  <a:lnTo>
                    <a:pt x="784098" y="784098"/>
                  </a:lnTo>
                  <a:lnTo>
                    <a:pt x="835914" y="730758"/>
                  </a:lnTo>
                  <a:lnTo>
                    <a:pt x="862584" y="704850"/>
                  </a:lnTo>
                  <a:lnTo>
                    <a:pt x="842010" y="684276"/>
                  </a:lnTo>
                  <a:lnTo>
                    <a:pt x="816102" y="710946"/>
                  </a:lnTo>
                  <a:lnTo>
                    <a:pt x="789432" y="736854"/>
                  </a:lnTo>
                  <a:lnTo>
                    <a:pt x="763524" y="764286"/>
                  </a:lnTo>
                  <a:lnTo>
                    <a:pt x="736854" y="791718"/>
                  </a:lnTo>
                  <a:lnTo>
                    <a:pt x="710946" y="819912"/>
                  </a:lnTo>
                  <a:lnTo>
                    <a:pt x="684276" y="849630"/>
                  </a:lnTo>
                  <a:lnTo>
                    <a:pt x="671322" y="864870"/>
                  </a:lnTo>
                  <a:lnTo>
                    <a:pt x="657606" y="880110"/>
                  </a:lnTo>
                  <a:lnTo>
                    <a:pt x="644652" y="896112"/>
                  </a:lnTo>
                  <a:lnTo>
                    <a:pt x="631698" y="912876"/>
                  </a:lnTo>
                  <a:lnTo>
                    <a:pt x="617982" y="929640"/>
                  </a:lnTo>
                  <a:lnTo>
                    <a:pt x="605028" y="946404"/>
                  </a:lnTo>
                  <a:lnTo>
                    <a:pt x="578358" y="982218"/>
                  </a:lnTo>
                  <a:lnTo>
                    <a:pt x="552450" y="1020318"/>
                  </a:lnTo>
                  <a:lnTo>
                    <a:pt x="538734" y="1040130"/>
                  </a:lnTo>
                  <a:lnTo>
                    <a:pt x="525780" y="1059942"/>
                  </a:lnTo>
                  <a:lnTo>
                    <a:pt x="512826" y="1081278"/>
                  </a:lnTo>
                  <a:lnTo>
                    <a:pt x="499110" y="1102614"/>
                  </a:lnTo>
                  <a:lnTo>
                    <a:pt x="486156" y="1124712"/>
                  </a:lnTo>
                  <a:lnTo>
                    <a:pt x="473202" y="1147572"/>
                  </a:lnTo>
                  <a:lnTo>
                    <a:pt x="459486" y="1171194"/>
                  </a:lnTo>
                  <a:lnTo>
                    <a:pt x="446532" y="1195578"/>
                  </a:lnTo>
                  <a:lnTo>
                    <a:pt x="433578" y="1220724"/>
                  </a:lnTo>
                  <a:lnTo>
                    <a:pt x="420624" y="1247394"/>
                  </a:lnTo>
                  <a:lnTo>
                    <a:pt x="406908" y="1274064"/>
                  </a:lnTo>
                  <a:lnTo>
                    <a:pt x="381000" y="1329690"/>
                  </a:lnTo>
                  <a:lnTo>
                    <a:pt x="341376" y="1418844"/>
                  </a:lnTo>
                  <a:lnTo>
                    <a:pt x="315468" y="1481328"/>
                  </a:lnTo>
                  <a:lnTo>
                    <a:pt x="288798" y="1546860"/>
                  </a:lnTo>
                  <a:lnTo>
                    <a:pt x="236220" y="1683258"/>
                  </a:lnTo>
                  <a:lnTo>
                    <a:pt x="183642" y="1828038"/>
                  </a:lnTo>
                  <a:lnTo>
                    <a:pt x="157734" y="1901952"/>
                  </a:lnTo>
                  <a:lnTo>
                    <a:pt x="105156" y="2054352"/>
                  </a:lnTo>
                  <a:lnTo>
                    <a:pt x="52578" y="2209800"/>
                  </a:lnTo>
                  <a:lnTo>
                    <a:pt x="41351" y="2243785"/>
                  </a:lnTo>
                  <a:lnTo>
                    <a:pt x="80010" y="2084070"/>
                  </a:lnTo>
                  <a:lnTo>
                    <a:pt x="106680" y="1978152"/>
                  </a:lnTo>
                  <a:lnTo>
                    <a:pt x="132588" y="1872234"/>
                  </a:lnTo>
                  <a:lnTo>
                    <a:pt x="158496" y="1768602"/>
                  </a:lnTo>
                  <a:lnTo>
                    <a:pt x="185166" y="1665732"/>
                  </a:lnTo>
                  <a:lnTo>
                    <a:pt x="211074" y="1564386"/>
                  </a:lnTo>
                  <a:lnTo>
                    <a:pt x="263652" y="1367790"/>
                  </a:lnTo>
                  <a:lnTo>
                    <a:pt x="289560" y="1273302"/>
                  </a:lnTo>
                  <a:lnTo>
                    <a:pt x="302514" y="1227582"/>
                  </a:lnTo>
                  <a:lnTo>
                    <a:pt x="316230" y="1181862"/>
                  </a:lnTo>
                  <a:lnTo>
                    <a:pt x="329184" y="1136904"/>
                  </a:lnTo>
                  <a:lnTo>
                    <a:pt x="355092" y="1050036"/>
                  </a:lnTo>
                  <a:lnTo>
                    <a:pt x="381000" y="966978"/>
                  </a:lnTo>
                  <a:lnTo>
                    <a:pt x="394716" y="926592"/>
                  </a:lnTo>
                  <a:lnTo>
                    <a:pt x="407670" y="886968"/>
                  </a:lnTo>
                  <a:lnTo>
                    <a:pt x="433578" y="811530"/>
                  </a:lnTo>
                  <a:lnTo>
                    <a:pt x="459486" y="740664"/>
                  </a:lnTo>
                  <a:lnTo>
                    <a:pt x="485394" y="673608"/>
                  </a:lnTo>
                  <a:lnTo>
                    <a:pt x="525018" y="580644"/>
                  </a:lnTo>
                  <a:lnTo>
                    <a:pt x="550926" y="523494"/>
                  </a:lnTo>
                  <a:lnTo>
                    <a:pt x="589788" y="444246"/>
                  </a:lnTo>
                  <a:lnTo>
                    <a:pt x="615696" y="394716"/>
                  </a:lnTo>
                  <a:lnTo>
                    <a:pt x="642366" y="348234"/>
                  </a:lnTo>
                  <a:lnTo>
                    <a:pt x="655320" y="325374"/>
                  </a:lnTo>
                  <a:lnTo>
                    <a:pt x="681228" y="281940"/>
                  </a:lnTo>
                  <a:lnTo>
                    <a:pt x="707136" y="240792"/>
                  </a:lnTo>
                  <a:lnTo>
                    <a:pt x="745998" y="181356"/>
                  </a:lnTo>
                  <a:lnTo>
                    <a:pt x="785622" y="124968"/>
                  </a:lnTo>
                  <a:lnTo>
                    <a:pt x="811530" y="89154"/>
                  </a:lnTo>
                  <a:lnTo>
                    <a:pt x="837438" y="52578"/>
                  </a:lnTo>
                  <a:lnTo>
                    <a:pt x="864108" y="17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23966" y="2362199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7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7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10250" y="2348483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3"/>
                  </a:lnTo>
                  <a:lnTo>
                    <a:pt x="28194" y="13716"/>
                  </a:lnTo>
                  <a:lnTo>
                    <a:pt x="28194" y="28193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3"/>
                  </a:moveTo>
                  <a:lnTo>
                    <a:pt x="28194" y="13716"/>
                  </a:lnTo>
                  <a:lnTo>
                    <a:pt x="13715" y="28193"/>
                  </a:lnTo>
                  <a:lnTo>
                    <a:pt x="28194" y="28193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3"/>
                  </a:lnTo>
                  <a:lnTo>
                    <a:pt x="13715" y="28193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23965" y="23622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4.1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分類邊界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10250" y="3046476"/>
            <a:ext cx="4295775" cy="397510"/>
            <a:chOff x="5810250" y="3046476"/>
            <a:chExt cx="4295775" cy="397510"/>
          </a:xfrm>
        </p:grpSpPr>
        <p:sp>
          <p:nvSpPr>
            <p:cNvPr id="29" name="object 29"/>
            <p:cNvSpPr/>
            <p:nvPr/>
          </p:nvSpPr>
          <p:spPr>
            <a:xfrm>
              <a:off x="5823966" y="3060954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5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5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10250" y="3046476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6"/>
                  </a:lnTo>
                  <a:lnTo>
                    <a:pt x="4267200" y="14478"/>
                  </a:lnTo>
                  <a:lnTo>
                    <a:pt x="4280916" y="28956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80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4" y="368808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13715" y="368808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808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6"/>
                  </a:moveTo>
                  <a:lnTo>
                    <a:pt x="4267200" y="14478"/>
                  </a:lnTo>
                  <a:lnTo>
                    <a:pt x="4267200" y="28956"/>
                  </a:lnTo>
                  <a:lnTo>
                    <a:pt x="4280916" y="28956"/>
                  </a:lnTo>
                  <a:close/>
                </a:path>
                <a:path w="4295775" h="397510">
                  <a:moveTo>
                    <a:pt x="4280916" y="368808"/>
                  </a:moveTo>
                  <a:lnTo>
                    <a:pt x="4280916" y="28956"/>
                  </a:lnTo>
                  <a:lnTo>
                    <a:pt x="4267200" y="28956"/>
                  </a:lnTo>
                  <a:lnTo>
                    <a:pt x="4267200" y="368808"/>
                  </a:lnTo>
                  <a:lnTo>
                    <a:pt x="4280916" y="368808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808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823965" y="3060954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4.2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線性回歸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10250" y="3720084"/>
            <a:ext cx="4295775" cy="375285"/>
            <a:chOff x="5810250" y="3720084"/>
            <a:chExt cx="4295775" cy="375285"/>
          </a:xfrm>
        </p:grpSpPr>
        <p:sp>
          <p:nvSpPr>
            <p:cNvPr id="33" name="object 33"/>
            <p:cNvSpPr/>
            <p:nvPr/>
          </p:nvSpPr>
          <p:spPr>
            <a:xfrm>
              <a:off x="5823966" y="3733800"/>
              <a:ext cx="4267200" cy="346710"/>
            </a:xfrm>
            <a:custGeom>
              <a:avLst/>
              <a:gdLst/>
              <a:ahLst/>
              <a:cxnLst/>
              <a:rect l="l" t="t" r="r" b="b"/>
              <a:pathLst>
                <a:path w="4267200" h="346710">
                  <a:moveTo>
                    <a:pt x="4267199" y="346710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46710"/>
                  </a:lnTo>
                  <a:lnTo>
                    <a:pt x="4267199" y="346710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10250" y="3720084"/>
              <a:ext cx="4295775" cy="375285"/>
            </a:xfrm>
            <a:custGeom>
              <a:avLst/>
              <a:gdLst/>
              <a:ahLst/>
              <a:cxnLst/>
              <a:rect l="l" t="t" r="r" b="b"/>
              <a:pathLst>
                <a:path w="4295775" h="375285">
                  <a:moveTo>
                    <a:pt x="4295394" y="374903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6" y="374904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74903"/>
                  </a:lnTo>
                  <a:lnTo>
                    <a:pt x="4295394" y="374903"/>
                  </a:lnTo>
                  <a:close/>
                </a:path>
                <a:path w="4295775" h="375285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75285">
                  <a:moveTo>
                    <a:pt x="28194" y="345948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4" y="374904"/>
                  </a:lnTo>
                  <a:lnTo>
                    <a:pt x="4267200" y="374903"/>
                  </a:lnTo>
                  <a:lnTo>
                    <a:pt x="4267200" y="360425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28194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6" y="374904"/>
                  </a:lnTo>
                  <a:lnTo>
                    <a:pt x="28194" y="374904"/>
                  </a:lnTo>
                  <a:close/>
                </a:path>
                <a:path w="4295775" h="375285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75285">
                  <a:moveTo>
                    <a:pt x="4280916" y="345948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45948"/>
                  </a:lnTo>
                  <a:lnTo>
                    <a:pt x="4280916" y="345948"/>
                  </a:lnTo>
                  <a:close/>
                </a:path>
                <a:path w="4295775" h="375285">
                  <a:moveTo>
                    <a:pt x="4280916" y="374903"/>
                  </a:moveTo>
                  <a:lnTo>
                    <a:pt x="4280916" y="345948"/>
                  </a:lnTo>
                  <a:lnTo>
                    <a:pt x="4267200" y="360425"/>
                  </a:lnTo>
                  <a:lnTo>
                    <a:pt x="4267200" y="374903"/>
                  </a:lnTo>
                  <a:lnTo>
                    <a:pt x="42809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23965" y="3733800"/>
            <a:ext cx="4267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4.3 </a:t>
            </a:r>
            <a:r>
              <a:rPr lang="zh-TW" altLang="en-US" sz="1800" spc="-90" dirty="0" smtClean="0">
                <a:latin typeface="Trebuchet MS"/>
                <a:cs typeface="Trebuchet MS"/>
              </a:rPr>
              <a:t>使用回歸進行分類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810250" y="4423409"/>
            <a:ext cx="4295775" cy="397510"/>
            <a:chOff x="5810250" y="4423409"/>
            <a:chExt cx="4295775" cy="397510"/>
          </a:xfrm>
        </p:grpSpPr>
        <p:sp>
          <p:nvSpPr>
            <p:cNvPr id="37" name="object 37"/>
            <p:cNvSpPr/>
            <p:nvPr/>
          </p:nvSpPr>
          <p:spPr>
            <a:xfrm>
              <a:off x="5823966" y="4437125"/>
              <a:ext cx="4267200" cy="368935"/>
            </a:xfrm>
            <a:custGeom>
              <a:avLst/>
              <a:gdLst/>
              <a:ahLst/>
              <a:cxnLst/>
              <a:rect l="l" t="t" r="r" b="b"/>
              <a:pathLst>
                <a:path w="4267200" h="368935">
                  <a:moveTo>
                    <a:pt x="4267199" y="368808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4267199" y="368808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0250" y="4423409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4267200" y="28193"/>
                  </a:lnTo>
                  <a:lnTo>
                    <a:pt x="4267200" y="13715"/>
                  </a:lnTo>
                  <a:lnTo>
                    <a:pt x="4280916" y="28193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194"/>
                  </a:moveTo>
                  <a:lnTo>
                    <a:pt x="28194" y="13716"/>
                  </a:lnTo>
                  <a:lnTo>
                    <a:pt x="13715" y="28194"/>
                  </a:lnTo>
                  <a:lnTo>
                    <a:pt x="28194" y="28194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194"/>
                  </a:lnTo>
                  <a:lnTo>
                    <a:pt x="13715" y="28194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4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193"/>
                  </a:moveTo>
                  <a:lnTo>
                    <a:pt x="4267200" y="13715"/>
                  </a:lnTo>
                  <a:lnTo>
                    <a:pt x="4267200" y="28193"/>
                  </a:lnTo>
                  <a:lnTo>
                    <a:pt x="4280916" y="28193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193"/>
                  </a:lnTo>
                  <a:lnTo>
                    <a:pt x="4267200" y="28193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4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902705" y="4428235"/>
            <a:ext cx="275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4.4 </a:t>
            </a:r>
            <a:r>
              <a:rPr lang="zh-TW" altLang="en-US" sz="1800" spc="-95" dirty="0" smtClean="0">
                <a:latin typeface="Trebuchet MS"/>
                <a:cs typeface="Trebuchet MS"/>
              </a:rPr>
              <a:t>羅吉斯回歸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10250" y="5096255"/>
            <a:ext cx="4295775" cy="397510"/>
            <a:chOff x="5810250" y="5096255"/>
            <a:chExt cx="4295775" cy="397510"/>
          </a:xfrm>
        </p:grpSpPr>
        <p:sp>
          <p:nvSpPr>
            <p:cNvPr id="41" name="object 41"/>
            <p:cNvSpPr/>
            <p:nvPr/>
          </p:nvSpPr>
          <p:spPr>
            <a:xfrm>
              <a:off x="5823966" y="5110733"/>
              <a:ext cx="4267200" cy="368300"/>
            </a:xfrm>
            <a:custGeom>
              <a:avLst/>
              <a:gdLst/>
              <a:ahLst/>
              <a:cxnLst/>
              <a:rect l="l" t="t" r="r" b="b"/>
              <a:pathLst>
                <a:path w="4267200" h="368300">
                  <a:moveTo>
                    <a:pt x="4267199" y="368046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4267199" y="368046"/>
                  </a:lnTo>
                  <a:close/>
                </a:path>
              </a:pathLst>
            </a:custGeom>
            <a:solidFill>
              <a:srgbClr val="4AFF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0250" y="5096255"/>
              <a:ext cx="4295775" cy="397510"/>
            </a:xfrm>
            <a:custGeom>
              <a:avLst/>
              <a:gdLst/>
              <a:ahLst/>
              <a:cxnLst/>
              <a:rect l="l" t="t" r="r" b="b"/>
              <a:pathLst>
                <a:path w="4295775" h="397510">
                  <a:moveTo>
                    <a:pt x="4295394" y="397001"/>
                  </a:moveTo>
                  <a:lnTo>
                    <a:pt x="4295394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267200" y="28955"/>
                  </a:lnTo>
                  <a:lnTo>
                    <a:pt x="4267200" y="14477"/>
                  </a:lnTo>
                  <a:lnTo>
                    <a:pt x="4280916" y="28955"/>
                  </a:lnTo>
                  <a:lnTo>
                    <a:pt x="4280916" y="397001"/>
                  </a:lnTo>
                  <a:lnTo>
                    <a:pt x="4295394" y="397001"/>
                  </a:lnTo>
                  <a:close/>
                </a:path>
                <a:path w="4295775" h="397510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295775" h="397510">
                  <a:moveTo>
                    <a:pt x="28194" y="368046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68046"/>
                  </a:lnTo>
                  <a:lnTo>
                    <a:pt x="28194" y="368046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13715" y="368046"/>
                  </a:lnTo>
                  <a:lnTo>
                    <a:pt x="28194" y="382524"/>
                  </a:lnTo>
                  <a:lnTo>
                    <a:pt x="28194" y="397002"/>
                  </a:lnTo>
                  <a:lnTo>
                    <a:pt x="4267200" y="397001"/>
                  </a:lnTo>
                  <a:lnTo>
                    <a:pt x="4267200" y="382523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28194" y="397002"/>
                  </a:moveTo>
                  <a:lnTo>
                    <a:pt x="28194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4" y="397002"/>
                  </a:lnTo>
                  <a:close/>
                </a:path>
                <a:path w="4295775" h="397510">
                  <a:moveTo>
                    <a:pt x="4280916" y="28955"/>
                  </a:moveTo>
                  <a:lnTo>
                    <a:pt x="4267200" y="14477"/>
                  </a:lnTo>
                  <a:lnTo>
                    <a:pt x="4267200" y="28955"/>
                  </a:lnTo>
                  <a:lnTo>
                    <a:pt x="4280916" y="28955"/>
                  </a:lnTo>
                  <a:close/>
                </a:path>
                <a:path w="4295775" h="397510">
                  <a:moveTo>
                    <a:pt x="4280916" y="368045"/>
                  </a:moveTo>
                  <a:lnTo>
                    <a:pt x="4280916" y="28955"/>
                  </a:lnTo>
                  <a:lnTo>
                    <a:pt x="4267200" y="28955"/>
                  </a:lnTo>
                  <a:lnTo>
                    <a:pt x="4267200" y="368045"/>
                  </a:lnTo>
                  <a:lnTo>
                    <a:pt x="4280916" y="368045"/>
                  </a:lnTo>
                  <a:close/>
                </a:path>
                <a:path w="4295775" h="397510">
                  <a:moveTo>
                    <a:pt x="4280916" y="397001"/>
                  </a:moveTo>
                  <a:lnTo>
                    <a:pt x="4280916" y="368045"/>
                  </a:lnTo>
                  <a:lnTo>
                    <a:pt x="4267200" y="382523"/>
                  </a:lnTo>
                  <a:lnTo>
                    <a:pt x="4267200" y="397001"/>
                  </a:lnTo>
                  <a:lnTo>
                    <a:pt x="4280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902705" y="5101082"/>
            <a:ext cx="336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4.5 </a:t>
            </a:r>
            <a:r>
              <a:rPr lang="zh-TW" altLang="en-US" sz="1800" spc="-60" dirty="0" smtClean="0">
                <a:latin typeface="Trebuchet MS"/>
                <a:cs typeface="Trebuchet MS"/>
              </a:rPr>
              <a:t>支持向量機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3965" y="5796534"/>
            <a:ext cx="4267200" cy="368300"/>
          </a:xfrm>
          <a:custGeom>
            <a:avLst/>
            <a:gdLst/>
            <a:ahLst/>
            <a:cxnLst/>
            <a:rect l="l" t="t" r="r" b="b"/>
            <a:pathLst>
              <a:path w="4267200" h="368300">
                <a:moveTo>
                  <a:pt x="4267199" y="368046"/>
                </a:moveTo>
                <a:lnTo>
                  <a:pt x="4267199" y="0"/>
                </a:lnTo>
                <a:lnTo>
                  <a:pt x="0" y="0"/>
                </a:lnTo>
                <a:lnTo>
                  <a:pt x="0" y="368046"/>
                </a:lnTo>
                <a:lnTo>
                  <a:pt x="4267199" y="368046"/>
                </a:lnTo>
                <a:close/>
              </a:path>
            </a:pathLst>
          </a:custGeom>
          <a:solidFill>
            <a:srgbClr val="4AFF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02705" y="5786882"/>
            <a:ext cx="2762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Lesson </a:t>
            </a:r>
            <a:r>
              <a:rPr sz="1800" spc="-90" dirty="0">
                <a:latin typeface="Trebuchet MS"/>
                <a:cs typeface="Trebuchet MS"/>
              </a:rPr>
              <a:t>4.6 </a:t>
            </a:r>
            <a:r>
              <a:rPr lang="zh-TW" altLang="en-US" sz="1800" spc="-75" dirty="0" smtClean="0">
                <a:latin typeface="Trebuchet MS"/>
                <a:cs typeface="Trebuchet MS"/>
              </a:rPr>
              <a:t>集成學習法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82055" y="4218432"/>
            <a:ext cx="4349496" cy="2093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57527" y="5586983"/>
            <a:ext cx="3435096" cy="941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65214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4.3: </a:t>
            </a:r>
            <a:r>
              <a:rPr lang="zh-TW" altLang="en-US" spc="-235" dirty="0" smtClean="0"/>
              <a:t>使用回歸進行分類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986586"/>
            <a:ext cx="9859264" cy="5175776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40"/>
              </a:spcBef>
            </a:pPr>
            <a:r>
              <a:rPr lang="zh-TW" altLang="en-US" sz="2800" b="1" spc="-165" dirty="0" smtClean="0">
                <a:latin typeface="Trebuchet MS"/>
                <a:cs typeface="Trebuchet MS"/>
              </a:rPr>
              <a:t>回歸方法可以用在分類上嗎？</a:t>
            </a:r>
            <a:r>
              <a:rPr lang="zh-TW" altLang="en-US" sz="2800" b="1" spc="-225" dirty="0" smtClean="0">
                <a:latin typeface="Trebuchet MS"/>
                <a:cs typeface="Trebuchet MS"/>
              </a:rPr>
              <a:t>可以的！</a:t>
            </a:r>
            <a:endParaRPr sz="2800" dirty="0">
              <a:latin typeface="Trebuchet MS"/>
              <a:cs typeface="Trebuchet MS"/>
            </a:endParaRPr>
          </a:p>
          <a:p>
            <a:pPr marL="227965">
              <a:lnSpc>
                <a:spcPct val="100000"/>
              </a:lnSpc>
              <a:spcBef>
                <a:spcPts val="1740"/>
              </a:spcBef>
            </a:pPr>
            <a:r>
              <a:rPr lang="zh-TW" altLang="en-US" sz="2800" b="1" spc="-170" dirty="0" smtClean="0">
                <a:latin typeface="Trebuchet MS"/>
                <a:cs typeface="Trebuchet MS"/>
              </a:rPr>
              <a:t>兩種類別的問題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50" dirty="0" smtClean="0">
                <a:latin typeface="Trebuchet MS"/>
                <a:cs typeface="Trebuchet MS"/>
              </a:rPr>
              <a:t>訓練：</a:t>
            </a:r>
            <a:r>
              <a:rPr sz="2400" spc="-150" dirty="0" smtClean="0">
                <a:latin typeface="Trebuchet MS"/>
                <a:cs typeface="Trebuchet MS"/>
              </a:rPr>
              <a:t> </a:t>
            </a:r>
            <a:r>
              <a:rPr lang="zh-TW" altLang="en-US" sz="2400" spc="-150" dirty="0" smtClean="0">
                <a:latin typeface="Trebuchet MS"/>
                <a:cs typeface="Trebuchet MS"/>
              </a:rPr>
              <a:t>將類別用</a:t>
            </a:r>
            <a:r>
              <a:rPr lang="en-US" altLang="zh-TW" sz="2400" spc="-150" dirty="0" smtClean="0">
                <a:latin typeface="Trebuchet MS"/>
                <a:cs typeface="Trebuchet MS"/>
              </a:rPr>
              <a:t>0</a:t>
            </a:r>
            <a:r>
              <a:rPr lang="zh-TW" altLang="en-US" sz="2400" spc="-150" dirty="0" smtClean="0">
                <a:latin typeface="Trebuchet MS"/>
                <a:cs typeface="Trebuchet MS"/>
              </a:rPr>
              <a:t>和</a:t>
            </a:r>
            <a:r>
              <a:rPr lang="en-US" altLang="zh-TW" sz="2400" spc="-150" dirty="0" smtClean="0">
                <a:latin typeface="Trebuchet MS"/>
                <a:cs typeface="Trebuchet MS"/>
              </a:rPr>
              <a:t>1</a:t>
            </a:r>
            <a:r>
              <a:rPr lang="zh-TW" altLang="en-US" sz="2400" spc="-150" dirty="0" smtClean="0">
                <a:latin typeface="Trebuchet MS"/>
                <a:cs typeface="Trebuchet MS"/>
              </a:rPr>
              <a:t>表示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預測：</a:t>
            </a:r>
            <a:r>
              <a:rPr lang="zh-TW" altLang="en-US" sz="2400" spc="-210" dirty="0">
                <a:latin typeface="Trebuchet MS"/>
                <a:cs typeface="Trebuchet MS"/>
              </a:rPr>
              <a:t>如果小於閾值，預測為</a:t>
            </a:r>
            <a:r>
              <a:rPr lang="en-US" altLang="zh-TW" sz="2400" spc="-210" dirty="0">
                <a:latin typeface="Trebuchet MS"/>
                <a:cs typeface="Trebuchet MS"/>
              </a:rPr>
              <a:t>0</a:t>
            </a:r>
            <a:r>
              <a:rPr lang="zh-TW" altLang="en-US" sz="2400" spc="-210" dirty="0" smtClean="0">
                <a:latin typeface="Trebuchet MS"/>
                <a:cs typeface="Trebuchet MS"/>
              </a:rPr>
              <a:t>類</a:t>
            </a:r>
            <a:r>
              <a:rPr lang="zh-TW" altLang="en-US" sz="2400" spc="-210" dirty="0">
                <a:latin typeface="Trebuchet MS"/>
                <a:cs typeface="Trebuchet MS"/>
              </a:rPr>
              <a:t>；</a:t>
            </a:r>
            <a:r>
              <a:rPr lang="zh-TW" altLang="en-US" sz="2400" spc="-210" dirty="0" smtClean="0">
                <a:latin typeface="Trebuchet MS"/>
                <a:cs typeface="Trebuchet MS"/>
              </a:rPr>
              <a:t>如果</a:t>
            </a:r>
            <a:r>
              <a:rPr lang="zh-TW" altLang="en-US" sz="2400" spc="-210" dirty="0">
                <a:latin typeface="Trebuchet MS"/>
                <a:cs typeface="Trebuchet MS"/>
              </a:rPr>
              <a:t>大於閾值，預測為</a:t>
            </a:r>
            <a:r>
              <a:rPr lang="en-US" altLang="zh-TW" sz="2400" spc="-210" dirty="0">
                <a:latin typeface="Trebuchet MS"/>
                <a:cs typeface="Trebuchet MS"/>
              </a:rPr>
              <a:t>1</a:t>
            </a:r>
            <a:r>
              <a:rPr lang="zh-TW" altLang="en-US" sz="2400" spc="-210" dirty="0" smtClean="0">
                <a:latin typeface="Trebuchet MS"/>
                <a:cs typeface="Trebuchet MS"/>
              </a:rPr>
              <a:t>類</a:t>
            </a:r>
            <a:endParaRPr sz="24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"/>
            </a:pPr>
            <a:endParaRPr sz="3300" dirty="0" smtClean="0">
              <a:latin typeface="Trebuchet MS"/>
              <a:cs typeface="Trebuchet MS"/>
            </a:endParaRPr>
          </a:p>
          <a:p>
            <a:pPr marL="227965">
              <a:lnSpc>
                <a:spcPct val="100000"/>
              </a:lnSpc>
            </a:pPr>
            <a:r>
              <a:rPr lang="zh-TW" altLang="en-US" sz="2800" b="1" spc="-100" dirty="0" smtClean="0">
                <a:latin typeface="Trebuchet MS"/>
                <a:cs typeface="Trebuchet MS"/>
              </a:rPr>
              <a:t>多種類別的問題：</a:t>
            </a:r>
            <a:r>
              <a:rPr sz="2800" b="1" spc="-165" dirty="0" smtClean="0">
                <a:latin typeface="Trebuchet MS"/>
                <a:cs typeface="Trebuchet MS"/>
              </a:rPr>
              <a:t> </a:t>
            </a:r>
            <a:r>
              <a:rPr lang="zh-TW" altLang="en-US" sz="2800" spc="-114" dirty="0">
                <a:latin typeface="Trebuchet MS"/>
                <a:cs typeface="Trebuchet MS"/>
              </a:rPr>
              <a:t>「 </a:t>
            </a:r>
            <a:r>
              <a:rPr sz="2800" b="1" spc="-170" dirty="0" smtClean="0">
                <a:latin typeface="Trebuchet MS"/>
                <a:cs typeface="Trebuchet MS"/>
              </a:rPr>
              <a:t>multi‐response </a:t>
            </a:r>
            <a:r>
              <a:rPr lang="zh-TW" altLang="en-US" sz="2800" b="1" spc="-160" dirty="0" smtClean="0">
                <a:latin typeface="Trebuchet MS"/>
                <a:cs typeface="Trebuchet MS"/>
              </a:rPr>
              <a:t>線性回歸</a:t>
            </a:r>
            <a:r>
              <a:rPr lang="zh-TW" altLang="en-US" sz="2800" spc="-114" dirty="0">
                <a:latin typeface="Trebuchet MS"/>
                <a:cs typeface="Trebuchet MS"/>
              </a:rPr>
              <a:t>」</a:t>
            </a:r>
            <a:endParaRPr sz="2800" dirty="0" smtClean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50" dirty="0" smtClean="0">
                <a:latin typeface="Trebuchet MS"/>
                <a:cs typeface="Trebuchet MS"/>
              </a:rPr>
              <a:t>訓練：對每個類別用單獨的回歸模型</a:t>
            </a:r>
            <a:endParaRPr sz="2400" dirty="0" smtClean="0">
              <a:latin typeface="Trebuchet MS"/>
              <a:cs typeface="Trebuchet MS"/>
            </a:endParaRPr>
          </a:p>
          <a:p>
            <a:pPr marL="2566670" marR="1363345" indent="-1795780">
              <a:lnSpc>
                <a:spcPct val="100000"/>
              </a:lnSpc>
              <a:spcBef>
                <a:spcPts val="525"/>
              </a:spcBef>
              <a:tabLst>
                <a:tab pos="1123315" algn="l"/>
              </a:tabLst>
            </a:pPr>
            <a:r>
              <a:rPr sz="2000" spc="260" dirty="0" smtClean="0">
                <a:latin typeface="Trebuchet MS"/>
                <a:cs typeface="Trebuchet MS"/>
              </a:rPr>
              <a:t>–</a:t>
            </a:r>
            <a:r>
              <a:rPr sz="2000" spc="260" dirty="0">
                <a:latin typeface="Trebuchet MS"/>
                <a:cs typeface="Trebuchet MS"/>
              </a:rPr>
              <a:t>	</a:t>
            </a:r>
            <a:r>
              <a:rPr lang="zh-TW" altLang="en-US" sz="2000" i="1" spc="-125" dirty="0">
                <a:latin typeface="Trebuchet MS"/>
                <a:cs typeface="Trebuchet MS"/>
              </a:rPr>
              <a:t>把屬於這個類別的實例輸出設定為</a:t>
            </a:r>
            <a:r>
              <a:rPr lang="en-US" altLang="zh-TW" sz="2000" i="1" spc="-125" dirty="0">
                <a:latin typeface="Trebuchet MS"/>
                <a:cs typeface="Trebuchet MS"/>
              </a:rPr>
              <a:t>1</a:t>
            </a:r>
            <a:r>
              <a:rPr lang="zh-TW" altLang="en-US" sz="2000" i="1" spc="-125" dirty="0">
                <a:latin typeface="Trebuchet MS"/>
                <a:cs typeface="Trebuchet MS"/>
              </a:rPr>
              <a:t>，不屬於這個類別的</a:t>
            </a:r>
            <a:r>
              <a:rPr lang="zh-TW" altLang="en-US" sz="2000" i="1" spc="-125" dirty="0" smtClean="0">
                <a:latin typeface="Trebuchet MS"/>
                <a:cs typeface="Trebuchet MS"/>
              </a:rPr>
              <a:t>設為</a:t>
            </a:r>
            <a:r>
              <a:rPr lang="en-US" altLang="zh-TW" sz="2000" i="1" spc="-125" dirty="0">
                <a:latin typeface="Trebuchet MS"/>
                <a:cs typeface="Trebuchet MS"/>
              </a:rPr>
              <a:t>0</a:t>
            </a:r>
            <a:endParaRPr sz="2000" dirty="0" smtClean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預測：選擇擁有最大輸出值的類別</a:t>
            </a:r>
            <a:endParaRPr sz="2400" dirty="0" smtClean="0">
              <a:latin typeface="Trebuchet MS"/>
              <a:cs typeface="Trebuchet MS"/>
            </a:endParaRPr>
          </a:p>
          <a:p>
            <a:pPr marL="227965" marR="5080">
              <a:lnSpc>
                <a:spcPct val="100000"/>
              </a:lnSpc>
              <a:spcBef>
                <a:spcPts val="580"/>
              </a:spcBef>
            </a:pPr>
            <a:r>
              <a:rPr sz="2400" spc="-110" dirty="0" smtClean="0">
                <a:latin typeface="Trebuchet MS"/>
                <a:cs typeface="Trebuchet MS"/>
              </a:rPr>
              <a:t>…</a:t>
            </a:r>
            <a:r>
              <a:rPr sz="2400" spc="-185" dirty="0" smtClean="0">
                <a:latin typeface="Trebuchet MS"/>
                <a:cs typeface="Trebuchet MS"/>
              </a:rPr>
              <a:t> </a:t>
            </a:r>
            <a:r>
              <a:rPr lang="zh-TW" altLang="en-US" sz="2400" spc="-65" dirty="0" smtClean="0">
                <a:latin typeface="Trebuchet MS"/>
                <a:cs typeface="Trebuchet MS"/>
              </a:rPr>
              <a:t>或是使用</a:t>
            </a:r>
            <a:r>
              <a:rPr lang="zh-TW" altLang="en-US" sz="2400" spc="-114" dirty="0">
                <a:latin typeface="Trebuchet MS"/>
                <a:cs typeface="Trebuchet MS"/>
              </a:rPr>
              <a:t>「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成對</a:t>
            </a:r>
            <a:r>
              <a:rPr lang="en-US" altLang="zh-TW" sz="2400" spc="-114" dirty="0" smtClean="0">
                <a:latin typeface="Trebuchet MS"/>
                <a:cs typeface="Trebuchet MS"/>
              </a:rPr>
              <a:t>(</a:t>
            </a:r>
            <a:r>
              <a:rPr lang="en-US" altLang="zh-TW" sz="2400" spc="-114" dirty="0">
                <a:latin typeface="Trebuchet MS"/>
                <a:cs typeface="Trebuchet MS"/>
              </a:rPr>
              <a:t>pairwise</a:t>
            </a:r>
            <a:r>
              <a:rPr lang="en-US" altLang="zh-TW" sz="2400" spc="-114" dirty="0" smtClean="0">
                <a:latin typeface="Trebuchet MS"/>
                <a:cs typeface="Trebuchet MS"/>
              </a:rPr>
              <a:t>)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回歸」</a:t>
            </a:r>
            <a:r>
              <a:rPr lang="zh-TW" altLang="en-US" sz="2400" spc="-135" dirty="0" smtClean="0">
                <a:latin typeface="Trebuchet MS"/>
                <a:cs typeface="Trebuchet MS"/>
              </a:rPr>
              <a:t>：</a:t>
            </a:r>
            <a:r>
              <a:rPr lang="zh-TW" altLang="en-US" sz="2400" spc="-185" dirty="0" smtClean="0">
                <a:latin typeface="Trebuchet MS"/>
                <a:cs typeface="Trebuchet MS"/>
              </a:rPr>
              <a:t>為</a:t>
            </a:r>
            <a:r>
              <a:rPr lang="zh-TW" altLang="en-US" sz="2400" spc="-185" dirty="0">
                <a:latin typeface="Trebuchet MS"/>
                <a:cs typeface="Trebuchet MS"/>
              </a:rPr>
              <a:t>每一對類別建立線性</a:t>
            </a:r>
            <a:r>
              <a:rPr lang="zh-TW" altLang="en-US" sz="2400" spc="-185" dirty="0" smtClean="0">
                <a:latin typeface="Trebuchet MS"/>
                <a:cs typeface="Trebuchet MS"/>
              </a:rPr>
              <a:t>回歸線，以把</a:t>
            </a:r>
            <a:r>
              <a:rPr lang="zh-TW" altLang="en-US" sz="2400" spc="-185" dirty="0">
                <a:latin typeface="Trebuchet MS"/>
                <a:cs typeface="Trebuchet MS"/>
              </a:rPr>
              <a:t>這一對中的一個類別的實例和另一類別區分</a:t>
            </a:r>
            <a:r>
              <a:rPr lang="zh-TW" altLang="en-US" sz="2400" spc="-185" dirty="0" smtClean="0">
                <a:latin typeface="Trebuchet MS"/>
                <a:cs typeface="Trebuchet MS"/>
              </a:rPr>
              <a:t>開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選擇從「花瓣寬」分支。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1119320"/>
            <a:ext cx="9085714" cy="5457143"/>
          </a:xfrm>
          <a:prstGeom prst="rect">
            <a:avLst/>
          </a:prstGeom>
        </p:spPr>
      </p:pic>
      <p:sp>
        <p:nvSpPr>
          <p:cNvPr id="4" name="橢圓形圖說文字 3"/>
          <p:cNvSpPr/>
          <p:nvPr/>
        </p:nvSpPr>
        <p:spPr>
          <a:xfrm>
            <a:off x="6934200" y="3276600"/>
            <a:ext cx="5029200" cy="2590800"/>
          </a:xfrm>
          <a:prstGeom prst="wedgeEllipseCallout">
            <a:avLst>
              <a:gd name="adj1" fmla="val -59068"/>
              <a:gd name="adj2" fmla="val 485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000" b="1" spc="-175" dirty="0">
                <a:latin typeface="Trebuchet MS"/>
                <a:cs typeface="Trebuchet MS"/>
              </a:rPr>
              <a:t>如果花瓣寬</a:t>
            </a:r>
            <a:r>
              <a:rPr lang="zh-TW" altLang="en-US" sz="2000" b="1" spc="-175" dirty="0" smtClean="0">
                <a:latin typeface="Trebuchet MS"/>
                <a:cs typeface="Trebuchet MS"/>
              </a:rPr>
              <a:t>小於</a:t>
            </a:r>
            <a:r>
              <a:rPr lang="en-US" altLang="zh-TW" sz="2000" b="1" spc="-175" dirty="0" smtClean="0">
                <a:latin typeface="Trebuchet MS"/>
                <a:cs typeface="Trebuchet MS"/>
              </a:rPr>
              <a:t>0.8</a:t>
            </a:r>
            <a:r>
              <a:rPr lang="zh-TW" altLang="en-US" sz="2000" b="1" spc="-175" dirty="0" smtClean="0">
                <a:latin typeface="Trebuchet MS"/>
                <a:cs typeface="Trebuchet MS"/>
              </a:rPr>
              <a:t>，</a:t>
            </a:r>
            <a:r>
              <a:rPr lang="zh-TW" altLang="en-US" sz="2000" b="1" spc="-175" dirty="0">
                <a:latin typeface="Trebuchet MS"/>
                <a:cs typeface="Trebuchet MS"/>
              </a:rPr>
              <a:t>就是</a:t>
            </a:r>
            <a:r>
              <a:rPr lang="en-US" altLang="zh-TW" sz="2000" b="1" spc="-175" dirty="0" err="1" smtClean="0">
                <a:latin typeface="Trebuchet MS"/>
                <a:cs typeface="Trebuchet MS"/>
              </a:rPr>
              <a:t>setosa</a:t>
            </a:r>
            <a:r>
              <a:rPr lang="zh-TW" altLang="en-US" sz="2000" b="1" spc="-175" dirty="0" smtClean="0">
                <a:latin typeface="Trebuchet MS"/>
                <a:cs typeface="Trebuchet MS"/>
              </a:rPr>
              <a:t>。</a:t>
            </a:r>
            <a:endParaRPr lang="en-US" altLang="zh-TW" sz="2000" b="1" spc="-175" dirty="0" smtClean="0">
              <a:latin typeface="Trebuchet MS"/>
              <a:cs typeface="Trebuchet MS"/>
            </a:endParaRPr>
          </a:p>
          <a:p>
            <a:r>
              <a:rPr lang="zh-TW" altLang="en-US" sz="2000" b="1" spc="-175" dirty="0" smtClean="0">
                <a:latin typeface="Trebuchet MS"/>
                <a:cs typeface="Trebuchet MS"/>
              </a:rPr>
              <a:t>如果</a:t>
            </a:r>
            <a:r>
              <a:rPr lang="zh-TW" altLang="en-US" sz="2000" b="1" spc="-175" dirty="0">
                <a:latin typeface="Trebuchet MS"/>
                <a:cs typeface="Trebuchet MS"/>
              </a:rPr>
              <a:t>值居中，就是</a:t>
            </a:r>
            <a:r>
              <a:rPr lang="en-US" altLang="zh-TW" sz="2000" b="1" spc="-175" dirty="0" smtClean="0">
                <a:latin typeface="Trebuchet MS"/>
                <a:cs typeface="Trebuchet MS"/>
              </a:rPr>
              <a:t>versicolor</a:t>
            </a:r>
            <a:r>
              <a:rPr lang="zh-TW" altLang="en-US" sz="2000" b="1" spc="-175" dirty="0" smtClean="0">
                <a:latin typeface="Trebuchet MS"/>
                <a:cs typeface="Trebuchet MS"/>
              </a:rPr>
              <a:t>。</a:t>
            </a:r>
            <a:endParaRPr lang="en-US" altLang="zh-TW" sz="2000" b="1" spc="-175" dirty="0" smtClean="0">
              <a:latin typeface="Trebuchet MS"/>
              <a:cs typeface="Trebuchet MS"/>
            </a:endParaRPr>
          </a:p>
          <a:p>
            <a:r>
              <a:rPr lang="zh-TW" altLang="en-US" sz="2000" b="1" spc="-175" dirty="0" smtClean="0">
                <a:latin typeface="Trebuchet MS"/>
                <a:cs typeface="Trebuchet MS"/>
              </a:rPr>
              <a:t>如果高於</a:t>
            </a:r>
            <a:r>
              <a:rPr lang="en-US" altLang="zh-TW" sz="2000" b="1" spc="-175" dirty="0" smtClean="0">
                <a:latin typeface="Trebuchet MS"/>
                <a:cs typeface="Trebuchet MS"/>
              </a:rPr>
              <a:t>1.75</a:t>
            </a:r>
            <a:r>
              <a:rPr lang="zh-TW" altLang="en-US" sz="2000" b="1" spc="-175" dirty="0" smtClean="0">
                <a:latin typeface="Trebuchet MS"/>
                <a:cs typeface="Trebuchet MS"/>
              </a:rPr>
              <a:t>，</a:t>
            </a:r>
            <a:r>
              <a:rPr lang="zh-TW" altLang="en-US" sz="2000" b="1" spc="-175" dirty="0">
                <a:latin typeface="Trebuchet MS"/>
                <a:cs typeface="Trebuchet MS"/>
              </a:rPr>
              <a:t>就是</a:t>
            </a:r>
            <a:r>
              <a:rPr lang="en-US" altLang="zh-TW" sz="2000" b="1" spc="-175" dirty="0" err="1">
                <a:latin typeface="Trebuchet MS"/>
                <a:cs typeface="Trebuchet MS"/>
              </a:rPr>
              <a:t>virginica</a:t>
            </a:r>
            <a:r>
              <a:rPr lang="zh-TW" altLang="en-US" sz="2000" b="1" spc="-175" dirty="0" smtClean="0">
                <a:latin typeface="Trebuchet MS"/>
                <a:cs typeface="Trebuchet MS"/>
              </a:rPr>
              <a:t>。</a:t>
            </a:r>
            <a:endParaRPr lang="en-US" altLang="zh-TW"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241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5214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Lesson </a:t>
            </a:r>
            <a:r>
              <a:rPr spc="-285" dirty="0"/>
              <a:t>4.3: </a:t>
            </a:r>
            <a:r>
              <a:rPr lang="zh-TW" altLang="en-US" spc="-235" dirty="0" smtClean="0"/>
              <a:t>使用回歸進行分類</a:t>
            </a:r>
            <a:endParaRPr spc="-195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063243"/>
            <a:ext cx="7176134" cy="3572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50" dirty="0" smtClean="0">
                <a:latin typeface="Trebuchet MS"/>
                <a:cs typeface="Trebuchet MS"/>
              </a:rPr>
              <a:t>探討</a:t>
            </a:r>
            <a:r>
              <a:rPr sz="2800" b="1" spc="-140" dirty="0" smtClean="0">
                <a:latin typeface="Trebuchet MS"/>
                <a:cs typeface="Trebuchet MS"/>
              </a:rPr>
              <a:t>two‐class </a:t>
            </a:r>
            <a:r>
              <a:rPr sz="2800" b="1" spc="-150" dirty="0">
                <a:latin typeface="Trebuchet MS"/>
                <a:cs typeface="Trebuchet MS"/>
              </a:rPr>
              <a:t>classification </a:t>
            </a:r>
            <a:r>
              <a:rPr sz="2800" b="1" spc="-155" dirty="0">
                <a:latin typeface="Trebuchet MS"/>
                <a:cs typeface="Trebuchet MS"/>
              </a:rPr>
              <a:t>by</a:t>
            </a:r>
            <a:r>
              <a:rPr sz="2800" b="1" spc="-445" dirty="0">
                <a:latin typeface="Trebuchet MS"/>
                <a:cs typeface="Trebuchet MS"/>
              </a:rPr>
              <a:t> </a:t>
            </a:r>
            <a:r>
              <a:rPr sz="2800" b="1" spc="-155" dirty="0">
                <a:latin typeface="Trebuchet MS"/>
                <a:cs typeface="Trebuchet MS"/>
              </a:rPr>
              <a:t>regression</a:t>
            </a:r>
            <a:endParaRPr sz="28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32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開啟檔案</a:t>
            </a:r>
            <a:r>
              <a:rPr sz="24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endParaRPr sz="2400" dirty="0">
              <a:latin typeface="Trebuchet MS"/>
              <a:cs typeface="Trebuchet MS"/>
            </a:endParaRPr>
          </a:p>
          <a:p>
            <a:pPr marL="494030" marR="5080" indent="-481965">
              <a:lnSpc>
                <a:spcPct val="100000"/>
              </a:lnSpc>
              <a:spcBef>
                <a:spcPts val="58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55" dirty="0" smtClean="0">
                <a:latin typeface="Trebuchet MS"/>
                <a:cs typeface="Trebuchet MS"/>
              </a:rPr>
              <a:t>使用</a:t>
            </a:r>
            <a:r>
              <a:rPr sz="2400" b="1" spc="-13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NominalToBinary</a:t>
            </a:r>
            <a:r>
              <a:rPr lang="zh-TW" altLang="en-US" sz="2400" spc="-55" dirty="0" smtClean="0">
                <a:latin typeface="Trebuchet MS"/>
                <a:cs typeface="Trebuchet MS"/>
              </a:rPr>
              <a:t>屬性過濾器來轉換數字型態</a:t>
            </a:r>
            <a:endParaRPr sz="2400" dirty="0">
              <a:latin typeface="Trebuchet MS"/>
              <a:cs typeface="Trebuchet MS"/>
            </a:endParaRPr>
          </a:p>
          <a:p>
            <a:pPr marL="684530">
              <a:lnSpc>
                <a:spcPct val="100000"/>
              </a:lnSpc>
              <a:spcBef>
                <a:spcPts val="505"/>
              </a:spcBef>
              <a:tabLst>
                <a:tab pos="970280" algn="l"/>
              </a:tabLst>
            </a:pPr>
            <a:r>
              <a:rPr sz="2000" spc="260" dirty="0">
                <a:latin typeface="Trebuchet MS"/>
                <a:cs typeface="Trebuchet MS"/>
              </a:rPr>
              <a:t>–	</a:t>
            </a:r>
            <a:r>
              <a:rPr lang="zh-TW" altLang="en-US" sz="2000" spc="260" dirty="0" smtClean="0">
                <a:latin typeface="Trebuchet MS"/>
                <a:cs typeface="Trebuchet MS"/>
              </a:rPr>
              <a:t>首先將</a:t>
            </a:r>
            <a:r>
              <a:rPr sz="2000" i="1" spc="-110" dirty="0" smtClean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r>
              <a:rPr sz="2000" i="1" spc="-110" dirty="0">
                <a:solidFill>
                  <a:srgbClr val="FF0000"/>
                </a:solidFill>
                <a:latin typeface="Trebuchet MS"/>
                <a:cs typeface="Trebuchet MS"/>
              </a:rPr>
              <a:t>: </a:t>
            </a:r>
            <a:r>
              <a:rPr sz="2000" i="1" spc="-75" dirty="0">
                <a:solidFill>
                  <a:srgbClr val="FF0000"/>
                </a:solidFill>
                <a:latin typeface="Trebuchet MS"/>
                <a:cs typeface="Trebuchet MS"/>
              </a:rPr>
              <a:t>class </a:t>
            </a:r>
            <a:r>
              <a:rPr sz="2000" i="1" spc="-80" dirty="0">
                <a:solidFill>
                  <a:srgbClr val="FF0000"/>
                </a:solidFill>
                <a:latin typeface="Trebuchet MS"/>
                <a:cs typeface="Trebuchet MS"/>
              </a:rPr>
              <a:t>(Nom) </a:t>
            </a:r>
            <a:r>
              <a:rPr lang="zh-TW" altLang="en-US" sz="2000" i="1" spc="-125" dirty="0" smtClean="0">
                <a:latin typeface="Trebuchet MS"/>
                <a:cs typeface="Trebuchet MS"/>
              </a:rPr>
              <a:t>設</a:t>
            </a:r>
            <a:r>
              <a:rPr lang="zh-TW" altLang="en-US" sz="2000" i="1" spc="-125" dirty="0">
                <a:latin typeface="Trebuchet MS"/>
                <a:cs typeface="Trebuchet MS"/>
              </a:rPr>
              <a:t>為</a:t>
            </a:r>
            <a:r>
              <a:rPr sz="2000" i="1" spc="-125" dirty="0" smtClean="0">
                <a:latin typeface="Trebuchet MS"/>
                <a:cs typeface="Trebuchet MS"/>
              </a:rPr>
              <a:t> </a:t>
            </a:r>
            <a:r>
              <a:rPr sz="2000" i="1" spc="-20" dirty="0">
                <a:solidFill>
                  <a:srgbClr val="FF0000"/>
                </a:solidFill>
                <a:latin typeface="Trebuchet MS"/>
                <a:cs typeface="Trebuchet MS"/>
              </a:rPr>
              <a:t>No</a:t>
            </a:r>
            <a:r>
              <a:rPr sz="2000" i="1" spc="-4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i="1" spc="-100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r>
              <a:rPr sz="2000" i="1" spc="-100" dirty="0">
                <a:latin typeface="Trebuchet MS"/>
                <a:cs typeface="Trebuchet MS"/>
              </a:rPr>
              <a:t>,</a:t>
            </a:r>
            <a:endParaRPr sz="2000" dirty="0">
              <a:latin typeface="Trebuchet MS"/>
              <a:cs typeface="Trebuchet MS"/>
            </a:endParaRPr>
          </a:p>
          <a:p>
            <a:pPr marL="970280">
              <a:lnSpc>
                <a:spcPct val="100000"/>
              </a:lnSpc>
            </a:pPr>
            <a:r>
              <a:rPr lang="zh-TW" altLang="en-US" sz="2000" i="1" spc="-85" dirty="0" smtClean="0">
                <a:latin typeface="Trebuchet MS"/>
                <a:cs typeface="Trebuchet MS"/>
              </a:rPr>
              <a:t>因為屬性分類器不能再類值上操作</a:t>
            </a:r>
            <a:endParaRPr sz="20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55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使</a:t>
            </a:r>
            <a:r>
              <a:rPr lang="zh-TW" altLang="en-US" sz="2400" spc="-75" dirty="0">
                <a:latin typeface="Trebuchet MS"/>
                <a:cs typeface="Trebuchet MS"/>
              </a:rPr>
              <a:t>用</a:t>
            </a:r>
            <a:r>
              <a:rPr sz="2400" spc="-190" dirty="0" smtClean="0">
                <a:latin typeface="Trebuchet MS"/>
                <a:cs typeface="Trebuchet MS"/>
              </a:rPr>
              <a:t> </a:t>
            </a:r>
            <a:r>
              <a:rPr sz="2400" b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functions</a:t>
            </a:r>
            <a:r>
              <a:rPr lang="zh-TW" altLang="en-US" sz="2400" b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14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LinearRegression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0" dirty="0" smtClean="0">
                <a:latin typeface="Trebuchet MS"/>
                <a:cs typeface="Trebuchet MS"/>
              </a:rPr>
              <a:t>運行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設定</a:t>
            </a:r>
            <a:r>
              <a:rPr sz="2400" b="1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Output </a:t>
            </a:r>
            <a:r>
              <a:rPr sz="2400" b="1" spc="-140" dirty="0" smtClean="0">
                <a:solidFill>
                  <a:srgbClr val="FF0000"/>
                </a:solidFill>
                <a:latin typeface="Trebuchet MS"/>
                <a:cs typeface="Trebuchet MS"/>
              </a:rPr>
              <a:t>predictions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08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15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8150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93" y="1865198"/>
            <a:ext cx="6858000" cy="484453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491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84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</a:t>
            </a:r>
            <a:r>
              <a:rPr lang="zh-TW" altLang="en-US" sz="2800" b="1" spc="-105" dirty="0">
                <a:latin typeface="Trebuchet MS"/>
                <a:cs typeface="Trebuchet MS"/>
              </a:rPr>
              <a:t>在出現的選單中左鍵單擊</a:t>
            </a:r>
            <a:r>
              <a:rPr lang="en-US" altLang="zh-TW" sz="2800" b="1" spc="-105" dirty="0">
                <a:latin typeface="Trebuchet MS"/>
                <a:cs typeface="Trebuchet MS"/>
              </a:rPr>
              <a:t>functions</a:t>
            </a:r>
            <a:r>
              <a:rPr lang="zh-TW" altLang="en-US" sz="2800" b="1" spc="-105" dirty="0">
                <a:latin typeface="Trebuchet MS"/>
                <a:cs typeface="Trebuchet MS"/>
              </a:rPr>
              <a:t>資料夾下的</a:t>
            </a:r>
            <a:r>
              <a:rPr lang="en-US" altLang="zh-TW" sz="2800" b="1" spc="-105" dirty="0" err="1">
                <a:latin typeface="Trebuchet MS"/>
                <a:cs typeface="Trebuchet MS"/>
              </a:rPr>
              <a:t>LinearRegression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8" y="2895600"/>
            <a:ext cx="4991102" cy="1905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27262"/>
          <a:stretch/>
        </p:blipFill>
        <p:spPr>
          <a:xfrm>
            <a:off x="6172200" y="1999729"/>
            <a:ext cx="3972561" cy="417082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658360" y="3379829"/>
            <a:ext cx="1960879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7854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712143"/>
            <a:ext cx="632206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▼我們</a:t>
            </a:r>
            <a:r>
              <a:rPr lang="zh-TW" altLang="en-US" sz="2800" b="1" spc="-175" dirty="0">
                <a:latin typeface="Trebuchet MS"/>
                <a:cs typeface="Trebuchet MS"/>
              </a:rPr>
              <a:t>可以選擇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它，但會</a:t>
            </a:r>
            <a:r>
              <a:rPr lang="zh-TW" altLang="en-US" sz="2800" b="1" spc="-175" dirty="0">
                <a:latin typeface="Trebuchet MS"/>
                <a:cs typeface="Trebuchet MS"/>
              </a:rPr>
              <a:t>發現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無法運行，因為線性</a:t>
            </a:r>
            <a:r>
              <a:rPr lang="zh-TW" altLang="en-US" sz="2800" b="1" spc="-175" dirty="0">
                <a:latin typeface="Trebuchet MS"/>
                <a:cs typeface="Trebuchet MS"/>
              </a:rPr>
              <a:t>回歸只能應用於數字類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的資</a:t>
            </a:r>
            <a:r>
              <a:rPr lang="zh-TW" altLang="en-US" sz="2800" b="1" spc="-175" dirty="0">
                <a:latin typeface="Trebuchet MS"/>
                <a:cs typeface="Trebuchet MS"/>
              </a:rPr>
              <a:t>料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集，而我們</a:t>
            </a:r>
            <a:r>
              <a:rPr lang="zh-TW" altLang="en-US" sz="2800" b="1" spc="-175" dirty="0">
                <a:latin typeface="Trebuchet MS"/>
                <a:cs typeface="Trebuchet MS"/>
              </a:rPr>
              <a:t>載入的是一個名詞類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的資</a:t>
            </a:r>
            <a:r>
              <a:rPr lang="zh-TW" altLang="en-US" sz="2800" b="1" spc="-175" dirty="0">
                <a:latin typeface="Trebuchet MS"/>
                <a:cs typeface="Trebuchet MS"/>
              </a:rPr>
              <a:t>料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集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81000"/>
            <a:ext cx="4038600" cy="6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608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48139" y="712143"/>
            <a:ext cx="394766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Preprocess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介面，左鍵單擊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Attrbutes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屬性後，按下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609600"/>
            <a:ext cx="6248400" cy="58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138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742114" y="838200"/>
            <a:ext cx="10535486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我們想把名詞性屬性變成二元屬性，所以用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NominalToBinary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過濾器。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在出現的選單中選擇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filters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資料夾中的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unsupervised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attribute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裡面的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NominalToBinary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19400"/>
            <a:ext cx="5076874" cy="24384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429000"/>
            <a:ext cx="6186999" cy="2057400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4419600" y="3810000"/>
            <a:ext cx="2209800" cy="1143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9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90600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我們想應用在第</a:t>
            </a:r>
            <a:r>
              <a:rPr lang="en-US" altLang="zh-TW" sz="2800" b="1" spc="-175" dirty="0">
                <a:latin typeface="Trebuchet MS"/>
                <a:cs typeface="Trebuchet MS"/>
              </a:rPr>
              <a:t>9</a:t>
            </a:r>
            <a:r>
              <a:rPr lang="zh-TW" altLang="en-US" sz="2800" b="1" spc="-175" dirty="0">
                <a:latin typeface="Trebuchet MS"/>
                <a:cs typeface="Trebuchet MS"/>
              </a:rPr>
              <a:t>個屬性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上，所以必須配置參數。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Preprocess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介面中左鍵單擊紅色方框處，開啟配置視窗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85" y="2743200"/>
            <a:ext cx="830932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5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1371600" y="706052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attributeIndices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後左鍵單擊下方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5181600" cy="50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816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1371600" y="706052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Prepocess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Apply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套用過濾器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1834"/>
          <a:stretch/>
        </p:blipFill>
        <p:spPr>
          <a:xfrm>
            <a:off x="1066800" y="1680624"/>
            <a:ext cx="10043362" cy="46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63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4.1 </a:t>
            </a:r>
            <a:r>
              <a:rPr lang="zh-TW" altLang="en-US" sz="3200" spc="-200" dirty="0" smtClean="0"/>
              <a:t>分類邊界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4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主選單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GUI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Chooser)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Visualization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，在出現的選單中左鍵單擊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BoundaryVisualizer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444" y="2362200"/>
            <a:ext cx="5531145" cy="39237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78765"/>
            <a:ext cx="5546557" cy="3923733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181600" y="3810000"/>
            <a:ext cx="1828800" cy="10668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912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1371600" y="706052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▼但是並沒有成功，因為這些</a:t>
            </a:r>
            <a:r>
              <a:rPr lang="zh-TW" altLang="en-US" sz="2800" dirty="0">
                <a:latin typeface="Trebuchet MS"/>
                <a:cs typeface="Trebuchet MS"/>
              </a:rPr>
              <a:t>屬性過濾器</a:t>
            </a:r>
            <a:r>
              <a:rPr lang="zh-TW" altLang="en-US" sz="2800" dirty="0" smtClean="0">
                <a:latin typeface="Trebuchet MS"/>
                <a:cs typeface="Trebuchet MS"/>
              </a:rPr>
              <a:t>不能套用在類</a:t>
            </a:r>
            <a:r>
              <a:rPr lang="zh-TW" altLang="en-US" sz="2800" dirty="0">
                <a:latin typeface="Trebuchet MS"/>
                <a:cs typeface="Trebuchet MS"/>
              </a:rPr>
              <a:t>的值。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95400"/>
            <a:ext cx="7894724" cy="52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48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702195" y="712143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我們可以</a:t>
            </a:r>
            <a:r>
              <a:rPr lang="zh-TW" altLang="en-US" sz="2800" b="1" spc="-175" dirty="0">
                <a:latin typeface="Trebuchet MS"/>
                <a:cs typeface="Trebuchet MS"/>
              </a:rPr>
              <a:t>改變類值，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把</a:t>
            </a:r>
            <a:r>
              <a:rPr lang="zh-TW" altLang="en-US" sz="2800" b="1" spc="-175" dirty="0">
                <a:latin typeface="Trebuchet MS"/>
                <a:cs typeface="Trebuchet MS"/>
              </a:rPr>
              <a:t>資料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集變成「無</a:t>
            </a:r>
            <a:r>
              <a:rPr lang="zh-TW" altLang="en-US" sz="2800" b="1" spc="-175" dirty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的」。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9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左鍵單擊圖中紅色方框處，在選單中選擇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No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7355870" cy="48532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819" y="1796662"/>
            <a:ext cx="4380726" cy="204547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4058935" y="1812731"/>
            <a:ext cx="3763884" cy="28354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6934200" y="3842137"/>
            <a:ext cx="888619" cy="806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22819" y="1796662"/>
            <a:ext cx="4369181" cy="2045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5815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8382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Apply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鈕再次</a:t>
            </a:r>
            <a:r>
              <a:rPr lang="zh-TW" altLang="en-US" sz="2800" b="1" spc="-175" dirty="0">
                <a:latin typeface="Trebuchet MS"/>
                <a:cs typeface="Trebuchet MS"/>
              </a:rPr>
              <a:t>運行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過濾器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22" y="1600200"/>
            <a:ext cx="1027821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76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706052"/>
            <a:ext cx="11078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▼得到了分類的</a:t>
            </a:r>
            <a:r>
              <a:rPr lang="zh-TW" altLang="en-US" sz="2800" b="1" spc="-175" dirty="0">
                <a:latin typeface="Trebuchet MS"/>
                <a:cs typeface="Trebuchet MS"/>
              </a:rPr>
              <a:t>值是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0</a:t>
            </a:r>
            <a:r>
              <a:rPr lang="zh-TW" altLang="en-US" sz="2800" b="1" spc="-175" dirty="0">
                <a:latin typeface="Trebuchet MS"/>
                <a:cs typeface="Trebuchet MS"/>
              </a:rPr>
              <a:t>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229600" cy="5460274"/>
          </a:xfrm>
          <a:prstGeom prst="rect">
            <a:avLst/>
          </a:prstGeom>
        </p:spPr>
      </p:pic>
      <p:sp>
        <p:nvSpPr>
          <p:cNvPr id="4" name="橢圓形圖說文字 3"/>
          <p:cNvSpPr/>
          <p:nvPr/>
        </p:nvSpPr>
        <p:spPr>
          <a:xfrm>
            <a:off x="6934200" y="2209800"/>
            <a:ext cx="4953000" cy="2895600"/>
          </a:xfrm>
          <a:prstGeom prst="wedgeEllipseCallout">
            <a:avLst>
              <a:gd name="adj1" fmla="val -39642"/>
              <a:gd name="adj2" fmla="val 583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400" b="1" spc="-175" dirty="0" smtClean="0">
                <a:latin typeface="Trebuchet MS"/>
                <a:cs typeface="Trebuchet MS"/>
              </a:rPr>
              <a:t>事實上，它是一個柱狀圖！</a:t>
            </a:r>
            <a:endParaRPr lang="en-US" altLang="zh-TW" sz="2400" b="1" spc="-175" dirty="0" smtClean="0">
              <a:latin typeface="Trebuchet MS"/>
              <a:cs typeface="Trebuchet MS"/>
            </a:endParaRPr>
          </a:p>
          <a:p>
            <a:r>
              <a:rPr lang="zh-TW" altLang="en-US" sz="2400" b="1" spc="-175" dirty="0" smtClean="0">
                <a:latin typeface="Trebuchet MS"/>
                <a:cs typeface="Trebuchet MS"/>
              </a:rPr>
              <a:t>這些是屬性值為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0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的實例數和屬性值為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1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的實例數，分</a:t>
            </a:r>
            <a:r>
              <a:rPr lang="zh-TW" altLang="en-US" sz="2400" b="1" spc="-175" dirty="0">
                <a:latin typeface="Trebuchet MS"/>
                <a:cs typeface="Trebuchet MS"/>
              </a:rPr>
              <a:t>別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對應於原始資料集中兩種不同的類別。</a:t>
            </a:r>
            <a:endParaRPr lang="zh-TW" alt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479707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457200" y="706052"/>
            <a:ext cx="111546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介面，確認選擇的是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LinearRegression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分類器後，左鍵單擊下方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52600"/>
            <a:ext cx="6400800" cy="48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363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152400" y="706052"/>
            <a:ext cx="114594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dirty="0" smtClean="0">
                <a:latin typeface="Trebuchet MS"/>
                <a:cs typeface="Trebuchet MS"/>
              </a:rPr>
              <a:t>▼得到</a:t>
            </a:r>
            <a:r>
              <a:rPr lang="zh-TW" altLang="en-US" sz="2800" b="1" dirty="0">
                <a:latin typeface="Trebuchet MS"/>
                <a:cs typeface="Trebuchet MS"/>
              </a:rPr>
              <a:t>如下的回歸線</a:t>
            </a:r>
            <a:r>
              <a:rPr lang="zh-TW" altLang="en-US" sz="2800" b="1" dirty="0" smtClean="0">
                <a:latin typeface="Trebuchet MS"/>
                <a:cs typeface="Trebuchet MS"/>
              </a:rPr>
              <a:t>模型。對於</a:t>
            </a:r>
            <a:r>
              <a:rPr lang="zh-TW" altLang="en-US" sz="2800" b="1" dirty="0">
                <a:latin typeface="Trebuchet MS"/>
                <a:cs typeface="Trebuchet MS"/>
              </a:rPr>
              <a:t>每一個實例，這個</a:t>
            </a:r>
            <a:r>
              <a:rPr lang="zh-TW" altLang="en-US" sz="2800" b="1" dirty="0" smtClean="0">
                <a:latin typeface="Trebuchet MS"/>
                <a:cs typeface="Trebuchet MS"/>
              </a:rPr>
              <a:t>模型會輸出</a:t>
            </a:r>
            <a:r>
              <a:rPr lang="zh-TW" altLang="en-US" sz="2800" b="1" dirty="0">
                <a:latin typeface="Trebuchet MS"/>
                <a:cs typeface="Trebuchet MS"/>
              </a:rPr>
              <a:t>一個數字。如果我們選擇</a:t>
            </a:r>
            <a:r>
              <a:rPr lang="en-US" altLang="zh-TW" sz="2800" b="1" dirty="0">
                <a:latin typeface="Trebuchet MS"/>
                <a:cs typeface="Trebuchet MS"/>
              </a:rPr>
              <a:t>Output predictions</a:t>
            </a:r>
            <a:r>
              <a:rPr lang="zh-TW" altLang="en-US" sz="2800" b="1" dirty="0">
                <a:latin typeface="Trebuchet MS"/>
                <a:cs typeface="Trebuchet MS"/>
              </a:rPr>
              <a:t>，再次</a:t>
            </a:r>
            <a:r>
              <a:rPr lang="zh-TW" altLang="en-US" sz="2800" b="1" dirty="0" smtClean="0">
                <a:latin typeface="Trebuchet MS"/>
                <a:cs typeface="Trebuchet MS"/>
              </a:rPr>
              <a:t>運行就可以</a:t>
            </a:r>
            <a:r>
              <a:rPr lang="zh-TW" altLang="en-US" sz="2800" b="1" dirty="0">
                <a:latin typeface="Trebuchet MS"/>
                <a:cs typeface="Trebuchet MS"/>
              </a:rPr>
              <a:t>看到輸出的數字。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33903"/>
            <a:ext cx="7219048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274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746899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12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 options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 options…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4800600" cy="52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852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533400" y="746899"/>
            <a:ext cx="1143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13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鈕，在出現的選單中左鍵單擊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PlainText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，接著按下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88" y="1190610"/>
            <a:ext cx="4038600" cy="55093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40163"/>
          <a:stretch/>
        </p:blipFill>
        <p:spPr>
          <a:xfrm>
            <a:off x="4616546" y="2667000"/>
            <a:ext cx="2590800" cy="2711052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2895600" y="4038600"/>
            <a:ext cx="1828800" cy="990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703" y="1437370"/>
            <a:ext cx="4038600" cy="542063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6640726" y="4038600"/>
            <a:ext cx="1828800" cy="990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206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82676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3886200" cy="5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980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200" dirty="0"/>
              <a:t>Lesson </a:t>
            </a:r>
            <a:r>
              <a:rPr lang="en-US" altLang="zh-TW" spc="-285" dirty="0"/>
              <a:t>4.3: </a:t>
            </a:r>
            <a:r>
              <a:rPr lang="zh-TW" altLang="en-US" spc="-235" dirty="0" smtClean="0"/>
              <a:t>使用回歸進行分類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82676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2782" t="4769" r="13534" b="9683"/>
          <a:stretch/>
        </p:blipFill>
        <p:spPr>
          <a:xfrm>
            <a:off x="228600" y="1422033"/>
            <a:ext cx="8077200" cy="52749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90800" y="3581400"/>
            <a:ext cx="659363" cy="284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276600" y="3581400"/>
            <a:ext cx="576943" cy="28477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86200" y="3581400"/>
            <a:ext cx="762000" cy="28477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80857" y="3581400"/>
            <a:ext cx="957943" cy="28477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943600" y="182118"/>
            <a:ext cx="5610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■實例的</a:t>
            </a:r>
            <a:r>
              <a:rPr lang="zh-TW" altLang="en-US" dirty="0" smtClean="0">
                <a:solidFill>
                  <a:srgbClr val="FF0000"/>
                </a:solidFill>
              </a:rPr>
              <a:t>序號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00B050"/>
                </a:solidFill>
              </a:rPr>
              <a:t>■</a:t>
            </a:r>
            <a:r>
              <a:rPr lang="zh-TW" altLang="en-US" dirty="0" smtClean="0">
                <a:solidFill>
                  <a:srgbClr val="00B050"/>
                </a:solidFill>
              </a:rPr>
              <a:t>實例</a:t>
            </a:r>
            <a:r>
              <a:rPr lang="zh-TW" altLang="en-US" dirty="0">
                <a:solidFill>
                  <a:srgbClr val="00B050"/>
                </a:solidFill>
              </a:rPr>
              <a:t>的</a:t>
            </a:r>
            <a:r>
              <a:rPr lang="zh-TW" altLang="en-US" dirty="0" smtClean="0">
                <a:solidFill>
                  <a:srgbClr val="00B050"/>
                </a:solidFill>
              </a:rPr>
              <a:t>實際</a:t>
            </a:r>
            <a:r>
              <a:rPr lang="zh-TW" altLang="en-US" dirty="0">
                <a:solidFill>
                  <a:srgbClr val="00B050"/>
                </a:solidFill>
              </a:rPr>
              <a:t>類別，</a:t>
            </a:r>
            <a:r>
              <a:rPr lang="en-US" altLang="zh-TW" dirty="0">
                <a:solidFill>
                  <a:srgbClr val="00B050"/>
                </a:solidFill>
              </a:rPr>
              <a:t>0</a:t>
            </a:r>
            <a:r>
              <a:rPr lang="zh-TW" altLang="en-US" dirty="0">
                <a:solidFill>
                  <a:srgbClr val="00B050"/>
                </a:solidFill>
              </a:rPr>
              <a:t>或者</a:t>
            </a:r>
            <a:r>
              <a:rPr lang="en-US" altLang="zh-TW" dirty="0" smtClean="0">
                <a:solidFill>
                  <a:srgbClr val="00B050"/>
                </a:solidFill>
              </a:rPr>
              <a:t>1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■</a:t>
            </a:r>
            <a:r>
              <a:rPr lang="zh-TW" altLang="en-US" dirty="0" smtClean="0">
                <a:solidFill>
                  <a:srgbClr val="0070C0"/>
                </a:solidFill>
              </a:rPr>
              <a:t>實例</a:t>
            </a:r>
            <a:r>
              <a:rPr lang="zh-TW" altLang="en-US" dirty="0">
                <a:solidFill>
                  <a:srgbClr val="0070C0"/>
                </a:solidFill>
              </a:rPr>
              <a:t>的</a:t>
            </a:r>
            <a:r>
              <a:rPr lang="zh-TW" altLang="en-US" dirty="0" smtClean="0">
                <a:solidFill>
                  <a:srgbClr val="0070C0"/>
                </a:solidFill>
              </a:rPr>
              <a:t>預測類別</a:t>
            </a:r>
            <a:r>
              <a:rPr lang="zh-TW" altLang="en-US" dirty="0">
                <a:solidFill>
                  <a:srgbClr val="0070C0"/>
                </a:solidFill>
              </a:rPr>
              <a:t>，也是一個</a:t>
            </a:r>
            <a:r>
              <a:rPr lang="zh-TW" altLang="en-US" dirty="0" smtClean="0">
                <a:solidFill>
                  <a:srgbClr val="0070C0"/>
                </a:solidFill>
              </a:rPr>
              <a:t>數字，有的</a:t>
            </a:r>
            <a:r>
              <a:rPr lang="zh-TW" altLang="en-US" dirty="0">
                <a:solidFill>
                  <a:srgbClr val="0070C0"/>
                </a:solidFill>
              </a:rPr>
              <a:t>時候會小於</a:t>
            </a:r>
            <a:r>
              <a:rPr lang="en-US" altLang="zh-TW" dirty="0" smtClean="0">
                <a:solidFill>
                  <a:srgbClr val="0070C0"/>
                </a:solidFill>
              </a:rPr>
              <a:t>0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■</a:t>
            </a:r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誤差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值。</a:t>
            </a:r>
          </a:p>
        </p:txBody>
      </p:sp>
    </p:spTree>
    <p:extLst>
      <p:ext uri="{BB962C8B-B14F-4D97-AF65-F5344CB8AC3E}">
        <p14:creationId xmlns:p14="http://schemas.microsoft.com/office/powerpoint/2010/main" val="265652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2837</TotalTime>
  <Words>7973</Words>
  <Application>Microsoft Office PowerPoint</Application>
  <PresentationFormat>寬螢幕</PresentationFormat>
  <Paragraphs>960</Paragraphs>
  <Slides>188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188</vt:i4>
      </vt:variant>
    </vt:vector>
  </HeadingPairs>
  <TitlesOfParts>
    <vt:vector size="197" baseType="lpstr">
      <vt:lpstr>新細明體</vt:lpstr>
      <vt:lpstr>Arial</vt:lpstr>
      <vt:lpstr>Calibri</vt:lpstr>
      <vt:lpstr>Symbol</vt:lpstr>
      <vt:lpstr>Tahoma</vt:lpstr>
      <vt:lpstr>Times New Roman</vt:lpstr>
      <vt:lpstr>Trebuchet MS</vt:lpstr>
      <vt:lpstr>Wingdings</vt:lpstr>
      <vt:lpstr>Office Theme</vt:lpstr>
      <vt:lpstr>Data Mining with Weka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</vt:lpstr>
      <vt:lpstr>Lesson 4.1 分類邊界 – 成果探討</vt:lpstr>
      <vt:lpstr>Lesson 4.1 分類邊界 – 成果探討</vt:lpstr>
      <vt:lpstr>Lesson 4.1 分類邊界 – 成果探討</vt:lpstr>
      <vt:lpstr>Lesson 4.1 分類邊界 – 成果探討</vt:lpstr>
      <vt:lpstr>Lesson 4.1 分類邊界</vt:lpstr>
      <vt:lpstr>Lesson 4.1 分類邊界</vt:lpstr>
      <vt:lpstr>Lesson 4.1 分類邊界</vt:lpstr>
      <vt:lpstr>Lesson 4.1 分類邊界 – 成果探討</vt:lpstr>
      <vt:lpstr>Lesson 4.1 分類邊界</vt:lpstr>
      <vt:lpstr>Lesson 4.1 分類邊界</vt:lpstr>
      <vt:lpstr>Lesson 4.1 分類邊界</vt:lpstr>
      <vt:lpstr>Lesson 4.1 分類邊界 – 成果探討</vt:lpstr>
      <vt:lpstr>Lesson 4.1 分類邊界</vt:lpstr>
      <vt:lpstr>Data Mining with Weka</vt:lpstr>
      <vt:lpstr>Lesson 4.2: 線性回歸</vt:lpstr>
      <vt:lpstr>Lesson 4.2: 線性回歸</vt:lpstr>
      <vt:lpstr>Lesson 4.2: 線性回歸</vt:lpstr>
      <vt:lpstr>PowerPoint 簡報</vt:lpstr>
      <vt:lpstr>Lesson 4.2: 線性回歸</vt:lpstr>
      <vt:lpstr>Lesson 4.2: 線性回歸</vt:lpstr>
      <vt:lpstr>Lesson 4.2: 線性回歸</vt:lpstr>
      <vt:lpstr>Lesson 4.2: 線性回歸</vt:lpstr>
      <vt:lpstr>Lesson 4.2: 線性回歸</vt:lpstr>
      <vt:lpstr>Lesson 4.2: 線性回歸</vt:lpstr>
      <vt:lpstr>Lesson 4.2: 線性回歸</vt:lpstr>
      <vt:lpstr>Lesson 4.2: 線性回歸</vt:lpstr>
      <vt:lpstr>Lesson 4.2: 線性回歸</vt:lpstr>
      <vt:lpstr>Lesson 4.2: NON</vt:lpstr>
      <vt:lpstr>Lesson 4.2: NON 線性回歸</vt:lpstr>
      <vt:lpstr>Lesson 4.2: 線性回歸</vt:lpstr>
      <vt:lpstr>Lesson 4.2: 線性回歸</vt:lpstr>
      <vt:lpstr>Lesson 4.2: 線性回歸</vt:lpstr>
      <vt:lpstr>Lesson 4.2: 線性回歸</vt:lpstr>
      <vt:lpstr>Lesson 4.2: 線性回歸</vt:lpstr>
      <vt:lpstr>Lesson 4.2: 線性回歸</vt:lpstr>
      <vt:lpstr>Lesson 4.2: 線性回歸</vt:lpstr>
      <vt:lpstr>Data Mining with Weka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Lesson 4.3: 使用回歸進行分類</vt:lpstr>
      <vt:lpstr>Data Mining with Weka</vt:lpstr>
      <vt:lpstr>Lesson 4.4:羅吉斯回歸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4.3: 使用回歸進行分類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Lesson 4.4: 羅吉斯回歸</vt:lpstr>
      <vt:lpstr>Data Mining with Weka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Lesson 4.5 支持向量機</vt:lpstr>
      <vt:lpstr>Data Mining with Weka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Lesson 4.6: 集成學習法</vt:lpstr>
      <vt:lpstr>Data Mining with Weka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 (Class 3) - 2013</dc:title>
  <dc:creator>Ian H. Witten</dc:creator>
  <cp:keywords>Weka; University of Waikato; data mining</cp:keywords>
  <cp:lastModifiedBy>Windows 使用者</cp:lastModifiedBy>
  <cp:revision>126</cp:revision>
  <dcterms:created xsi:type="dcterms:W3CDTF">2020-10-07T13:00:05Z</dcterms:created>
  <dcterms:modified xsi:type="dcterms:W3CDTF">2020-11-01T13:25:01Z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2013-09-20T00:00:00Z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2020-10-07T00:00:00Z</vt:filetime>
  </property>
</Properties>
</file>